
<file path=[Content_Types].xml><?xml version="1.0" encoding="utf-8"?>
<Types xmlns="http://schemas.openxmlformats.org/package/2006/content-types">
  <Default Extension="xml" ContentType="application/xml"/>
  <Default Extension="jpeg" ContentType="image/jpeg"/>
  <Default Extension="tif" ContentType="image/tif"/>
  <Default Extension="png" ContentType="image/png"/>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9" r:id="rId4"/>
  </p:sldMasterIdLst>
  <p:notesMasterIdLst>
    <p:notesMasterId r:id="rId19"/>
  </p:notesMasterIdLst>
  <p:sldIdLst>
    <p:sldId id="301" r:id="rId5"/>
    <p:sldId id="338" r:id="rId6"/>
    <p:sldId id="346" r:id="rId7"/>
    <p:sldId id="357" r:id="rId8"/>
    <p:sldId id="358" r:id="rId9"/>
    <p:sldId id="349" r:id="rId10"/>
    <p:sldId id="350" r:id="rId11"/>
    <p:sldId id="348" r:id="rId12"/>
    <p:sldId id="352" r:id="rId13"/>
    <p:sldId id="353" r:id="rId14"/>
    <p:sldId id="354" r:id="rId15"/>
    <p:sldId id="359" r:id="rId16"/>
    <p:sldId id="334" r:id="rId17"/>
    <p:sldId id="315" r:id="rId1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range" id="{3DF31241-BB9C-3C4D-9D28-95F31B2A680B}">
          <p14:sldIdLst>
            <p14:sldId id="301"/>
            <p14:sldId id="338"/>
            <p14:sldId id="346"/>
            <p14:sldId id="357"/>
            <p14:sldId id="358"/>
            <p14:sldId id="349"/>
            <p14:sldId id="350"/>
            <p14:sldId id="348"/>
            <p14:sldId id="352"/>
            <p14:sldId id="353"/>
            <p14:sldId id="354"/>
            <p14:sldId id="359"/>
            <p14:sldId id="334"/>
            <p14:sldId id="315"/>
          </p14:sldIdLst>
        </p14:section>
      </p14:sectionLst>
    </p:ext>
    <p:ext uri="{EFAFB233-063F-42B5-8137-9DF3F51BA10A}">
      <p15:sldGuideLst xmlns:p15="http://schemas.microsoft.com/office/powerpoint/2012/main">
        <p15:guide id="1" orient="horz" pos="644">
          <p15:clr>
            <a:srgbClr val="A4A3A4"/>
          </p15:clr>
        </p15:guide>
        <p15:guide id="2" orient="horz" pos="2898">
          <p15:clr>
            <a:srgbClr val="A4A3A4"/>
          </p15:clr>
        </p15:guide>
        <p15:guide id="3" orient="horz" pos="2412">
          <p15:clr>
            <a:srgbClr val="A4A3A4"/>
          </p15:clr>
        </p15:guide>
        <p15:guide id="4" orient="horz" pos="3196">
          <p15:clr>
            <a:srgbClr val="A4A3A4"/>
          </p15:clr>
        </p15:guide>
        <p15:guide id="5" orient="horz" pos="1350">
          <p15:clr>
            <a:srgbClr val="A4A3A4"/>
          </p15:clr>
        </p15:guide>
        <p15:guide id="6" orient="horz" pos="1378">
          <p15:clr>
            <a:srgbClr val="A4A3A4"/>
          </p15:clr>
        </p15:guide>
        <p15:guide id="7" orient="horz" pos="2078">
          <p15:clr>
            <a:srgbClr val="A4A3A4"/>
          </p15:clr>
        </p15:guide>
        <p15:guide id="8" orient="horz" pos="125">
          <p15:clr>
            <a:srgbClr val="A4A3A4"/>
          </p15:clr>
        </p15:guide>
        <p15:guide id="9" orient="horz" pos="2106">
          <p15:clr>
            <a:srgbClr val="A4A3A4"/>
          </p15:clr>
        </p15:guide>
        <p15:guide id="10" orient="horz" pos="2859">
          <p15:clr>
            <a:srgbClr val="A4A3A4"/>
          </p15:clr>
        </p15:guide>
        <p15:guide id="11" pos="960">
          <p15:clr>
            <a:srgbClr val="A4A3A4"/>
          </p15:clr>
        </p15:guide>
        <p15:guide id="12" pos="1755">
          <p15:clr>
            <a:srgbClr val="A4A3A4"/>
          </p15:clr>
        </p15:guide>
        <p15:guide id="13" pos="2883">
          <p15:clr>
            <a:srgbClr val="A4A3A4"/>
          </p15:clr>
        </p15:guide>
        <p15:guide id="14" pos="2519">
          <p15:clr>
            <a:srgbClr val="A4A3A4"/>
          </p15:clr>
        </p15:guide>
        <p15:guide id="15" pos="4790">
          <p15:clr>
            <a:srgbClr val="A4A3A4"/>
          </p15:clr>
        </p15:guide>
        <p15:guide id="16" pos="2487">
          <p15:clr>
            <a:srgbClr val="A4A3A4"/>
          </p15:clr>
        </p15:guide>
        <p15:guide id="17" pos="1722">
          <p15:clr>
            <a:srgbClr val="A4A3A4"/>
          </p15:clr>
        </p15:guide>
        <p15:guide id="18" pos="987">
          <p15:clr>
            <a:srgbClr val="A4A3A4"/>
          </p15:clr>
        </p15:guide>
        <p15:guide id="19" pos="4818">
          <p15:clr>
            <a:srgbClr val="A4A3A4"/>
          </p15:clr>
        </p15:guide>
        <p15:guide id="20" pos="3257">
          <p15:clr>
            <a:srgbClr val="A4A3A4"/>
          </p15:clr>
        </p15:guide>
        <p15:guide id="21">
          <p15:clr>
            <a:srgbClr val="A4A3A4"/>
          </p15:clr>
        </p15:guide>
        <p15:guide id="22" pos="3285">
          <p15:clr>
            <a:srgbClr val="A4A3A4"/>
          </p15:clr>
        </p15:guide>
        <p15:guide id="23" pos="4022">
          <p15:clr>
            <a:srgbClr val="A4A3A4"/>
          </p15:clr>
        </p15:guide>
        <p15:guide id="24" pos="4053">
          <p15:clr>
            <a:srgbClr val="A4A3A4"/>
          </p15:clr>
        </p15:guide>
        <p15:guide id="25" pos="5544">
          <p15:clr>
            <a:srgbClr val="A4A3A4"/>
          </p15:clr>
        </p15:guide>
        <p15:guide id="26" pos="220">
          <p15:clr>
            <a:srgbClr val="A4A3A4"/>
          </p15:clr>
        </p15:guide>
        <p15:guide id="27" pos="348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atalano, Alec" initials="" lastIdx="23" clrIdx="0"/>
  <p:cmAuthor id="1" name="Alec Catalano"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FF"/>
    <a:srgbClr val="0000FF"/>
    <a:srgbClr val="505153"/>
    <a:srgbClr val="595A5D"/>
    <a:srgbClr val="414042"/>
    <a:srgbClr val="DCDCDC"/>
    <a:srgbClr val="4F81BD"/>
    <a:srgbClr val="0C9B2E"/>
    <a:srgbClr val="FFFAD0"/>
    <a:srgbClr val="FFF8A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65" autoAdjust="0"/>
    <p:restoredTop sz="80837" autoAdjust="0"/>
  </p:normalViewPr>
  <p:slideViewPr>
    <p:cSldViewPr snapToGrid="0" showGuides="1">
      <p:cViewPr>
        <p:scale>
          <a:sx n="110" d="100"/>
          <a:sy n="110" d="100"/>
        </p:scale>
        <p:origin x="1536" y="616"/>
      </p:cViewPr>
      <p:guideLst>
        <p:guide orient="horz" pos="644"/>
        <p:guide orient="horz" pos="2898"/>
        <p:guide orient="horz" pos="2412"/>
        <p:guide orient="horz" pos="3196"/>
        <p:guide orient="horz" pos="1350"/>
        <p:guide orient="horz" pos="1378"/>
        <p:guide orient="horz" pos="2078"/>
        <p:guide orient="horz" pos="125"/>
        <p:guide orient="horz" pos="2106"/>
        <p:guide orient="horz" pos="2859"/>
        <p:guide pos="960"/>
        <p:guide pos="1755"/>
        <p:guide pos="2883"/>
        <p:guide pos="2519"/>
        <p:guide pos="4790"/>
        <p:guide pos="2487"/>
        <p:guide pos="1722"/>
        <p:guide pos="987"/>
        <p:guide pos="4818"/>
        <p:guide pos="3257"/>
        <p:guide/>
        <p:guide pos="3285"/>
        <p:guide pos="4022"/>
        <p:guide pos="4053"/>
        <p:guide pos="5544"/>
        <p:guide pos="220"/>
        <p:guide pos="3485"/>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commentAuthors" Target="commentAuthor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a:defRPr>
            </a:lvl1pPr>
          </a:lstStyle>
          <a:p>
            <a:fld id="{0B25AC41-3BEC-9247-8322-91B80C013F2D}" type="datetimeFigureOut">
              <a:rPr lang="en-US" smtClean="0"/>
              <a:pPr/>
              <a:t>10/20/17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a:defRPr>
            </a:lvl1pPr>
          </a:lstStyle>
          <a:p>
            <a:fld id="{69C3F2ED-74C5-7D4F-8560-0CC253E9A436}" type="slidenum">
              <a:rPr lang="en-US" smtClean="0"/>
              <a:pPr/>
              <a:t>‹#›</a:t>
            </a:fld>
            <a:endParaRPr lang="en-US" dirty="0"/>
          </a:p>
        </p:txBody>
      </p:sp>
    </p:spTree>
    <p:extLst>
      <p:ext uri="{BB962C8B-B14F-4D97-AF65-F5344CB8AC3E}">
        <p14:creationId xmlns:p14="http://schemas.microsoft.com/office/powerpoint/2010/main" val="94353600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 Id="rId3" Type="http://schemas.openxmlformats.org/officeDocument/2006/relationships/hyperlink" Target="https://github.com/kubernetes/kubernetes/blob/master/docs/devel/scheduler.md"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smtClean="0"/>
              <a:t>** Provides </a:t>
            </a:r>
            <a:r>
              <a:rPr lang="en-US" baseline="0" dirty="0" smtClean="0"/>
              <a:t>a series of loosely coupled and extensible components that can apply to a wide range of differing workloads</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8</a:t>
            </a:fld>
            <a:endParaRPr lang="en-US" dirty="0"/>
          </a:p>
        </p:txBody>
      </p:sp>
    </p:spTree>
    <p:extLst>
      <p:ext uri="{BB962C8B-B14F-4D97-AF65-F5344CB8AC3E}">
        <p14:creationId xmlns:p14="http://schemas.microsoft.com/office/powerpoint/2010/main" val="1229533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scheduler tries to find a node for each Pod, one at a time, as it notices these Pods via watch. There are three steps. First it applies a set of "predicates" that filter out inappropriate nodes. For example, if the </a:t>
            </a:r>
            <a:r>
              <a:rPr lang="en-US" dirty="0" err="1" smtClean="0"/>
              <a:t>PodSpec</a:t>
            </a:r>
            <a:r>
              <a:rPr lang="en-US" dirty="0" smtClean="0"/>
              <a:t> specifies resource requests, then the scheduler will filter out nodes that don't have at least that much resources available (computed as the capacity of the node minus the sum of the resource requests of the containers that are already running on the node). Second, it applies a set of "priority functions" that rank the nodes that weren't filtered out by the predicate check. For example, it tries to spread Pods across nodes and zones while at the same time favoring the least-loaded nodes (where "load" here is sum of the resource requests of the containers running on the node, divided by the node's capacity). Finally, the node with the highest priority is chosen (or, if there are multiple such nodes, then one of them is chosen at random).</a:t>
            </a:r>
          </a:p>
          <a:p>
            <a:endParaRPr lang="en-US" dirty="0" smtClean="0"/>
          </a:p>
          <a:p>
            <a:r>
              <a:rPr lang="en-US" u="sng" dirty="0" smtClean="0">
                <a:hlinkClick r:id="rId3"/>
              </a:rPr>
              <a:t>https://github.com/kubernetes/kubernetes/blob/master/docs/devel/scheduler.md</a:t>
            </a:r>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12</a:t>
            </a:fld>
            <a:endParaRPr lang="en-US" dirty="0"/>
          </a:p>
        </p:txBody>
      </p:sp>
    </p:spTree>
    <p:extLst>
      <p:ext uri="{BB962C8B-B14F-4D97-AF65-F5344CB8AC3E}">
        <p14:creationId xmlns:p14="http://schemas.microsoft.com/office/powerpoint/2010/main" val="2862739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Orange">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6"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5" name="Text Placeholder 4"/>
          <p:cNvSpPr>
            <a:spLocks noGrp="1"/>
          </p:cNvSpPr>
          <p:nvPr>
            <p:ph type="body" sz="quarter" idx="10" hasCustomPrompt="1"/>
          </p:nvPr>
        </p:nvSpPr>
        <p:spPr>
          <a:xfrm>
            <a:off x="929390" y="1521500"/>
            <a:ext cx="7306748" cy="704539"/>
          </a:xfrm>
        </p:spPr>
        <p:txBody>
          <a:bodyPr lIns="0" tIns="0" rIns="0" bIns="0"/>
          <a:lstStyle>
            <a:lvl1pPr>
              <a:defRPr sz="6000" b="0" i="0" spc="300">
                <a:solidFill>
                  <a:schemeClr val="bg1"/>
                </a:solidFill>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pic>
        <p:nvPicPr>
          <p:cNvPr id="2" name="Picture 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6 Content Graphics Orange">
    <p:spTree>
      <p:nvGrpSpPr>
        <p:cNvPr id="1" name=""/>
        <p:cNvGrpSpPr/>
        <p:nvPr/>
      </p:nvGrpSpPr>
      <p:grpSpPr>
        <a:xfrm>
          <a:off x="0" y="0"/>
          <a:ext cx="0" cy="0"/>
          <a:chOff x="0" y="0"/>
          <a:chExt cx="0" cy="0"/>
        </a:xfrm>
      </p:grpSpPr>
      <p:sp>
        <p:nvSpPr>
          <p:cNvPr id="26"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6" name="Picture Placeholder 5"/>
          <p:cNvSpPr>
            <a:spLocks noGrp="1"/>
          </p:cNvSpPr>
          <p:nvPr>
            <p:ph type="pic" sz="quarter" idx="14"/>
          </p:nvPr>
        </p:nvSpPr>
        <p:spPr>
          <a:xfrm>
            <a:off x="478133" y="2928327"/>
            <a:ext cx="2417999" cy="1065358"/>
          </a:xfrm>
        </p:spPr>
        <p:txBody>
          <a:bodyPr/>
          <a:lstStyle>
            <a:lvl1pPr>
              <a:defRPr sz="1200"/>
            </a:lvl1pPr>
          </a:lstStyle>
          <a:p>
            <a:endParaRPr lang="en-US" dirty="0"/>
          </a:p>
        </p:txBody>
      </p:sp>
      <p:sp>
        <p:nvSpPr>
          <p:cNvPr id="13" name="Picture Placeholder 5"/>
          <p:cNvSpPr>
            <a:spLocks noGrp="1"/>
          </p:cNvSpPr>
          <p:nvPr>
            <p:ph type="pic" sz="quarter" idx="15"/>
          </p:nvPr>
        </p:nvSpPr>
        <p:spPr>
          <a:xfrm>
            <a:off x="3365658" y="2928327"/>
            <a:ext cx="2417342" cy="1065358"/>
          </a:xfrm>
        </p:spPr>
        <p:txBody>
          <a:bodyPr/>
          <a:lstStyle>
            <a:lvl1pPr>
              <a:defRPr sz="1200"/>
            </a:lvl1pPr>
          </a:lstStyle>
          <a:p>
            <a:endParaRPr lang="en-US"/>
          </a:p>
        </p:txBody>
      </p:sp>
      <p:sp>
        <p:nvSpPr>
          <p:cNvPr id="14" name="Picture Placeholder 5"/>
          <p:cNvSpPr>
            <a:spLocks noGrp="1"/>
          </p:cNvSpPr>
          <p:nvPr>
            <p:ph type="pic" sz="quarter" idx="16"/>
          </p:nvPr>
        </p:nvSpPr>
        <p:spPr>
          <a:xfrm>
            <a:off x="6252526" y="2928327"/>
            <a:ext cx="2417342" cy="1065358"/>
          </a:xfrm>
        </p:spPr>
        <p:txBody>
          <a:bodyPr/>
          <a:lstStyle>
            <a:lvl1pPr>
              <a:defRPr sz="1200"/>
            </a:lvl1pPr>
          </a:lstStyle>
          <a:p>
            <a:endParaRPr lang="en-US" dirty="0"/>
          </a:p>
        </p:txBody>
      </p:sp>
      <p:sp>
        <p:nvSpPr>
          <p:cNvPr id="22" name="Picture Placeholder 5"/>
          <p:cNvSpPr>
            <a:spLocks noGrp="1"/>
          </p:cNvSpPr>
          <p:nvPr>
            <p:ph type="pic" sz="quarter" idx="21"/>
          </p:nvPr>
        </p:nvSpPr>
        <p:spPr>
          <a:xfrm>
            <a:off x="478133" y="1319129"/>
            <a:ext cx="2417999" cy="1063855"/>
          </a:xfrm>
        </p:spPr>
        <p:txBody>
          <a:bodyPr/>
          <a:lstStyle>
            <a:lvl1pPr>
              <a:defRPr sz="1200"/>
            </a:lvl1pPr>
          </a:lstStyle>
          <a:p>
            <a:endParaRPr lang="en-US" dirty="0"/>
          </a:p>
        </p:txBody>
      </p:sp>
      <p:sp>
        <p:nvSpPr>
          <p:cNvPr id="23" name="Picture Placeholder 5"/>
          <p:cNvSpPr>
            <a:spLocks noGrp="1"/>
          </p:cNvSpPr>
          <p:nvPr>
            <p:ph type="pic" sz="quarter" idx="22"/>
          </p:nvPr>
        </p:nvSpPr>
        <p:spPr>
          <a:xfrm>
            <a:off x="3365658" y="1319129"/>
            <a:ext cx="2417342" cy="1063855"/>
          </a:xfrm>
        </p:spPr>
        <p:txBody>
          <a:bodyPr/>
          <a:lstStyle>
            <a:lvl1pPr>
              <a:defRPr sz="1200"/>
            </a:lvl1pPr>
          </a:lstStyle>
          <a:p>
            <a:endParaRPr lang="en-US" dirty="0"/>
          </a:p>
        </p:txBody>
      </p:sp>
      <p:sp>
        <p:nvSpPr>
          <p:cNvPr id="24" name="Picture Placeholder 5"/>
          <p:cNvSpPr>
            <a:spLocks noGrp="1"/>
          </p:cNvSpPr>
          <p:nvPr>
            <p:ph type="pic" sz="quarter" idx="23"/>
          </p:nvPr>
        </p:nvSpPr>
        <p:spPr>
          <a:xfrm>
            <a:off x="6252526" y="1319129"/>
            <a:ext cx="2417342" cy="1063855"/>
          </a:xfrm>
        </p:spPr>
        <p:txBody>
          <a:bodyPr/>
          <a:lstStyle>
            <a:lvl1pPr>
              <a:defRPr sz="1200"/>
            </a:lvl1pPr>
          </a:lstStyle>
          <a:p>
            <a:endParaRPr lang="en-US" dirty="0"/>
          </a:p>
        </p:txBody>
      </p:sp>
      <p:sp>
        <p:nvSpPr>
          <p:cNvPr id="7" name="Content Placeholder 6"/>
          <p:cNvSpPr>
            <a:spLocks noGrp="1"/>
          </p:cNvSpPr>
          <p:nvPr>
            <p:ph sz="quarter" idx="10" hasCustomPrompt="1"/>
          </p:nvPr>
        </p:nvSpPr>
        <p:spPr>
          <a:xfrm>
            <a:off x="374922"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0" name="Content Placeholder 6"/>
          <p:cNvSpPr>
            <a:spLocks noGrp="1"/>
          </p:cNvSpPr>
          <p:nvPr>
            <p:ph sz="quarter" idx="11" hasCustomPrompt="1"/>
          </p:nvPr>
        </p:nvSpPr>
        <p:spPr>
          <a:xfrm>
            <a:off x="3253181"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2" name="Content Placeholder 6"/>
          <p:cNvSpPr>
            <a:spLocks noGrp="1"/>
          </p:cNvSpPr>
          <p:nvPr>
            <p:ph sz="quarter" idx="12" hasCustomPrompt="1"/>
          </p:nvPr>
        </p:nvSpPr>
        <p:spPr>
          <a:xfrm>
            <a:off x="6131439"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9" name="Content Placeholder 6"/>
          <p:cNvSpPr>
            <a:spLocks noGrp="1"/>
          </p:cNvSpPr>
          <p:nvPr>
            <p:ph sz="quarter" idx="18" hasCustomPrompt="1"/>
          </p:nvPr>
        </p:nvSpPr>
        <p:spPr>
          <a:xfrm>
            <a:off x="374922"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20" name="Content Placeholder 6"/>
          <p:cNvSpPr>
            <a:spLocks noGrp="1"/>
          </p:cNvSpPr>
          <p:nvPr>
            <p:ph sz="quarter" idx="19" hasCustomPrompt="1"/>
          </p:nvPr>
        </p:nvSpPr>
        <p:spPr>
          <a:xfrm>
            <a:off x="3253181"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21" name="Content Placeholder 6"/>
          <p:cNvSpPr>
            <a:spLocks noGrp="1"/>
          </p:cNvSpPr>
          <p:nvPr>
            <p:ph sz="quarter" idx="20" hasCustomPrompt="1"/>
          </p:nvPr>
        </p:nvSpPr>
        <p:spPr>
          <a:xfrm>
            <a:off x="6131439"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29"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8" name="Picture 1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Snippet Orange">
    <p:spTree>
      <p:nvGrpSpPr>
        <p:cNvPr id="1" name=""/>
        <p:cNvGrpSpPr/>
        <p:nvPr/>
      </p:nvGrpSpPr>
      <p:grpSpPr>
        <a:xfrm>
          <a:off x="0" y="0"/>
          <a:ext cx="0" cy="0"/>
          <a:chOff x="0" y="0"/>
          <a:chExt cx="0" cy="0"/>
        </a:xfrm>
      </p:grpSpPr>
      <p:sp>
        <p:nvSpPr>
          <p:cNvPr id="10"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hasCustomPrompt="1"/>
          </p:nvPr>
        </p:nvSpPr>
        <p:spPr>
          <a:xfrm>
            <a:off x="356615" y="978196"/>
            <a:ext cx="8449055" cy="3232560"/>
          </a:xfrm>
        </p:spPr>
        <p:txBody>
          <a:bodyPr/>
          <a:lstStyle>
            <a:lvl1pPr>
              <a:defRPr sz="900" b="0" i="0" spc="0" baseline="0">
                <a:solidFill>
                  <a:schemeClr val="accent2"/>
                </a:solidFill>
                <a:latin typeface="Lucida Console" charset="0"/>
                <a:ea typeface="Lucida Console" charset="0"/>
                <a:cs typeface="Lucida Console" charset="0"/>
              </a:defRPr>
            </a:lvl1pPr>
            <a:lvl2pPr>
              <a:defRPr sz="1200" b="0" i="0" spc="0" baseline="0">
                <a:latin typeface="Lucida Console" charset="0"/>
                <a:ea typeface="Lucida Console" charset="0"/>
                <a:cs typeface="Lucida Console" charset="0"/>
              </a:defRPr>
            </a:lvl2pPr>
            <a:lvl3pPr>
              <a:defRPr sz="1200" b="0" i="0" spc="0" baseline="0">
                <a:latin typeface="Lucida Console" charset="0"/>
                <a:ea typeface="Lucida Console" charset="0"/>
                <a:cs typeface="Lucida Console" charset="0"/>
              </a:defRPr>
            </a:lvl3pPr>
            <a:lvl4pPr>
              <a:defRPr sz="1200" b="0" i="0" spc="0" baseline="0">
                <a:latin typeface="Lucida Console" charset="0"/>
                <a:ea typeface="Lucida Console" charset="0"/>
                <a:cs typeface="Lucida Console" charset="0"/>
              </a:defRPr>
            </a:lvl4pPr>
            <a:lvl5pPr>
              <a:defRPr sz="1200" b="0" i="0" spc="0" baseline="0">
                <a:latin typeface="Lucida Console" charset="0"/>
                <a:ea typeface="Lucida Console" charset="0"/>
                <a:cs typeface="Lucida Console" charset="0"/>
              </a:defRPr>
            </a:lvl5pPr>
          </a:lstStyle>
          <a:p>
            <a:pPr lvl="0"/>
            <a:r>
              <a:rPr lang="en-US" dirty="0" smtClean="0"/>
              <a:t>; Syntax Test file for 68k Assembly code</a:t>
            </a:r>
          </a:p>
          <a:p>
            <a:pPr lvl="0"/>
            <a:r>
              <a:rPr lang="en-US" dirty="0" smtClean="0"/>
              <a:t>; Some comments about this file</a:t>
            </a:r>
          </a:p>
          <a:p>
            <a:pPr lvl="0"/>
            <a:r>
              <a:rPr lang="en-US" dirty="0" smtClean="0"/>
              <a:t>.D0 00000000</a:t>
            </a:r>
          </a:p>
          <a:p>
            <a:pPr lvl="0"/>
            <a:r>
              <a:rPr lang="en-US" dirty="0" smtClean="0"/>
              <a:t>MS 2100 00000002</a:t>
            </a:r>
          </a:p>
          <a:p>
            <a:pPr lvl="0"/>
            <a:r>
              <a:rPr lang="en-US" dirty="0" smtClean="0"/>
              <a:t>MM 2000;DI</a:t>
            </a:r>
          </a:p>
          <a:p>
            <a:pPr lvl="0"/>
            <a:r>
              <a:rPr lang="en-US" dirty="0" smtClean="0"/>
              <a:t>LEA.L $002100,A1</a:t>
            </a:r>
          </a:p>
          <a:p>
            <a:pPr lvl="0"/>
            <a:r>
              <a:rPr lang="en-US" dirty="0" smtClean="0"/>
              <a:t>MOVE.L #2,-(A1)</a:t>
            </a:r>
          </a:p>
          <a:p>
            <a:pPr lvl="0"/>
            <a:r>
              <a:rPr lang="en-US" dirty="0" smtClean="0"/>
              <a:t>BSR $00002050</a:t>
            </a:r>
          </a:p>
          <a:p>
            <a:pPr lvl="0"/>
            <a:r>
              <a:rPr lang="en-US" dirty="0" smtClean="0"/>
              <a:t>MM 2050:DI</a:t>
            </a:r>
          </a:p>
          <a:p>
            <a:pPr lvl="0"/>
            <a:r>
              <a:rPr lang="en-US" dirty="0" smtClean="0"/>
              <a:t>MOVE.L (A1)+,D1</a:t>
            </a:r>
          </a:p>
          <a:p>
            <a:pPr lvl="0"/>
            <a:r>
              <a:rPr lang="en-US" dirty="0" smtClean="0"/>
              <a:t>MOVE.L (A1),D2</a:t>
            </a:r>
          </a:p>
          <a:p>
            <a:pPr lvl="0"/>
            <a:r>
              <a:rPr lang="en-US" dirty="0" smtClean="0"/>
              <a:t>ADD.L D1,D2</a:t>
            </a:r>
          </a:p>
          <a:p>
            <a:pPr lvl="0"/>
            <a:r>
              <a:rPr lang="en-US" dirty="0" smtClean="0"/>
              <a:t>MOVE.L D2,D0</a:t>
            </a:r>
          </a:p>
          <a:p>
            <a:pPr lvl="0"/>
            <a:r>
              <a:rPr lang="en-US" dirty="0" smtClean="0"/>
              <a:t>RTS</a:t>
            </a:r>
          </a:p>
        </p:txBody>
      </p:sp>
      <p:sp>
        <p:nvSpPr>
          <p:cNvPr id="11"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o Placeholders Orange">
    <p:spTree>
      <p:nvGrpSpPr>
        <p:cNvPr id="1" name=""/>
        <p:cNvGrpSpPr/>
        <p:nvPr/>
      </p:nvGrpSpPr>
      <p:grpSpPr>
        <a:xfrm>
          <a:off x="0" y="0"/>
          <a:ext cx="0" cy="0"/>
          <a:chOff x="0" y="0"/>
          <a:chExt cx="0" cy="0"/>
        </a:xfrm>
      </p:grpSpPr>
      <p:sp>
        <p:nvSpPr>
          <p:cNvPr id="7"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pic>
        <p:nvPicPr>
          <p:cNvPr id="5" name="Picture 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Orang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5143501"/>
          </a:xfrm>
          <a:prstGeom prst="rect">
            <a:avLst/>
          </a:prstGeom>
        </p:spPr>
      </p:pic>
      <p:sp>
        <p:nvSpPr>
          <p:cNvPr id="7"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E4EF6E88-B4ED-B54A-A79D-04CCBE4B33D5}" type="datetimeFigureOut">
              <a:rPr lang="en-US" smtClean="0"/>
              <a:t>10/20/17</a:t>
            </a:fld>
            <a:endParaRPr lang="en-US"/>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3844"/>
          </a:xfrm>
          <a:prstGeom prst="rect">
            <a:avLst/>
          </a:prstGeom>
        </p:spPr>
        <p:txBody>
          <a:bodyPr/>
          <a:lstStyle/>
          <a:p>
            <a:fld id="{D4485558-DD9F-8647-90CC-93B8FD1EBA1A}" type="slidenum">
              <a:rPr lang="en-US" smtClean="0"/>
              <a:t>‹#›</a:t>
            </a:fld>
            <a:endParaRPr lang="en-US"/>
          </a:p>
        </p:txBody>
      </p:sp>
    </p:spTree>
    <p:extLst>
      <p:ext uri="{BB962C8B-B14F-4D97-AF65-F5344CB8AC3E}">
        <p14:creationId xmlns:p14="http://schemas.microsoft.com/office/powerpoint/2010/main" val="17193103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0" name="Slide Number"/>
          <p:cNvSpPr txBox="1">
            <a:spLocks noGrp="1"/>
          </p:cNvSpPr>
          <p:nvPr>
            <p:ph type="sldNum" sz="quarter" idx="2"/>
          </p:nvPr>
        </p:nvSpPr>
        <p:spPr>
          <a:xfrm>
            <a:off x="6457950" y="4767263"/>
            <a:ext cx="2057400" cy="273844"/>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16902811"/>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628650" y="4767263"/>
            <a:ext cx="2057400" cy="273844"/>
          </a:xfrm>
          <a:prstGeom prst="rect">
            <a:avLst/>
          </a:prstGeom>
        </p:spPr>
        <p:txBody>
          <a:bodyPr/>
          <a:lstStyle/>
          <a:p>
            <a:fld id="{E4EF6E88-B4ED-B54A-A79D-04CCBE4B33D5}" type="datetimeFigureOut">
              <a:rPr lang="en-US" smtClean="0"/>
              <a:t>10/20/17</a:t>
            </a:fld>
            <a:endParaRPr lang="en-US"/>
          </a:p>
        </p:txBody>
      </p:sp>
      <p:sp>
        <p:nvSpPr>
          <p:cNvPr id="4" name="Footer Placeholder 3"/>
          <p:cNvSpPr>
            <a:spLocks noGrp="1"/>
          </p:cNvSpPr>
          <p:nvPr>
            <p:ph type="ftr" sz="quarter" idx="11"/>
          </p:nvPr>
        </p:nvSpPr>
        <p:spPr>
          <a:xfrm>
            <a:off x="3028950" y="4767263"/>
            <a:ext cx="3086100" cy="273844"/>
          </a:xfrm>
          <a:prstGeom prst="rect">
            <a:avLst/>
          </a:prstGeom>
        </p:spPr>
        <p:txBody>
          <a:bodyPr/>
          <a:lstStyle/>
          <a:p>
            <a:endParaRPr lang="en-US"/>
          </a:p>
        </p:txBody>
      </p:sp>
      <p:sp>
        <p:nvSpPr>
          <p:cNvPr id="5" name="Slide Number Placeholder 4"/>
          <p:cNvSpPr>
            <a:spLocks noGrp="1"/>
          </p:cNvSpPr>
          <p:nvPr>
            <p:ph type="sldNum" sz="quarter" idx="12"/>
          </p:nvPr>
        </p:nvSpPr>
        <p:spPr>
          <a:xfrm>
            <a:off x="6457950" y="4767263"/>
            <a:ext cx="2057400" cy="273844"/>
          </a:xfrm>
          <a:prstGeom prst="rect">
            <a:avLst/>
          </a:prstGeom>
        </p:spPr>
        <p:txBody>
          <a:bodyPr/>
          <a:lstStyle/>
          <a:p>
            <a:fld id="{D4485558-DD9F-8647-90CC-93B8FD1EBA1A}" type="slidenum">
              <a:rPr lang="en-US" smtClean="0"/>
              <a:t>‹#›</a:t>
            </a:fld>
            <a:endParaRPr lang="en-US"/>
          </a:p>
        </p:txBody>
      </p:sp>
    </p:spTree>
    <p:extLst>
      <p:ext uri="{BB962C8B-B14F-4D97-AF65-F5344CB8AC3E}">
        <p14:creationId xmlns:p14="http://schemas.microsoft.com/office/powerpoint/2010/main" val="862017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eInvent Title Slide Orange">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7"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pic>
        <p:nvPicPr>
          <p:cNvPr id="9" name="Picture 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29390" y="1633258"/>
            <a:ext cx="3188181" cy="657205"/>
          </a:xfrm>
          <a:prstGeom prst="rect">
            <a:avLst/>
          </a:prstGeom>
        </p:spPr>
      </p:pic>
      <p:pic>
        <p:nvPicPr>
          <p:cNvPr id="14" name="Picture 13"/>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Orange">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3"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5" name="Text Placeholder 4"/>
          <p:cNvSpPr>
            <a:spLocks noGrp="1"/>
          </p:cNvSpPr>
          <p:nvPr>
            <p:ph type="body" sz="quarter" idx="10" hasCustomPrompt="1"/>
          </p:nvPr>
        </p:nvSpPr>
        <p:spPr>
          <a:xfrm>
            <a:off x="929390" y="1988861"/>
            <a:ext cx="7306748" cy="429220"/>
          </a:xfrm>
        </p:spPr>
        <p:txBody>
          <a:bodyPr lIns="0" tIns="0" rIns="0" bIns="0"/>
          <a:lstStyle>
            <a:lvl1pPr>
              <a:defRPr sz="2800" b="0" i="0" spc="300">
                <a:solidFill>
                  <a:schemeClr val="bg1"/>
                </a:solidFill>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7" name="Text Placeholder 4"/>
          <p:cNvSpPr>
            <a:spLocks noGrp="1"/>
          </p:cNvSpPr>
          <p:nvPr>
            <p:ph type="body" sz="quarter" idx="12" hasCustomPrompt="1"/>
          </p:nvPr>
        </p:nvSpPr>
        <p:spPr>
          <a:xfrm>
            <a:off x="929391" y="2555240"/>
            <a:ext cx="7306747" cy="1188720"/>
          </a:xfrm>
        </p:spPr>
        <p:txBody>
          <a:bodyPr lIns="0" tIns="0" rIns="0" bIns="0"/>
          <a:lstStyle>
            <a:lvl1pPr>
              <a:lnSpc>
                <a:spcPct val="150000"/>
              </a:lnSpc>
              <a:defRPr sz="900" b="0" i="0" spc="5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sp>
        <p:nvSpPr>
          <p:cNvPr id="8" name="Text Placeholder 4"/>
          <p:cNvSpPr>
            <a:spLocks noGrp="1"/>
          </p:cNvSpPr>
          <p:nvPr>
            <p:ph type="body" sz="quarter" idx="13" hasCustomPrompt="1"/>
          </p:nvPr>
        </p:nvSpPr>
        <p:spPr>
          <a:xfrm>
            <a:off x="929390" y="1439870"/>
            <a:ext cx="7315199" cy="468442"/>
          </a:xfrm>
        </p:spPr>
        <p:txBody>
          <a:bodyPr lIns="0" tIns="0" rIns="0" bIns="0" anchor="b"/>
          <a:lstStyle>
            <a:lvl1pPr>
              <a:defRPr sz="1200" b="0" i="0" spc="300" baseline="0">
                <a:solidFill>
                  <a:schemeClr val="bg1"/>
                </a:solidFill>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smtClean="0"/>
              <a:t>CLICK TO EDIT MASTER TEXT STYLES</a:t>
            </a:r>
          </a:p>
        </p:txBody>
      </p:sp>
      <p:pic>
        <p:nvPicPr>
          <p:cNvPr id="11" name="Picture 10"/>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Orange">
    <p:spTree>
      <p:nvGrpSpPr>
        <p:cNvPr id="1" name=""/>
        <p:cNvGrpSpPr/>
        <p:nvPr/>
      </p:nvGrpSpPr>
      <p:grpSpPr>
        <a:xfrm>
          <a:off x="0" y="0"/>
          <a:ext cx="0" cy="0"/>
          <a:chOff x="0" y="0"/>
          <a:chExt cx="0" cy="0"/>
        </a:xfrm>
      </p:grpSpPr>
      <p:sp>
        <p:nvSpPr>
          <p:cNvPr id="9" name="Title 1"/>
          <p:cNvSpPr>
            <a:spLocks noGrp="1"/>
          </p:cNvSpPr>
          <p:nvPr>
            <p:ph type="title"/>
          </p:nvPr>
        </p:nvSpPr>
        <p:spPr>
          <a:xfrm>
            <a:off x="352323" y="347868"/>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endParaRPr lang="en-US" dirty="0"/>
          </a:p>
        </p:txBody>
      </p:sp>
      <p:sp>
        <p:nvSpPr>
          <p:cNvPr id="8"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Content Orange">
    <p:spTree>
      <p:nvGrpSpPr>
        <p:cNvPr id="1" name=""/>
        <p:cNvGrpSpPr/>
        <p:nvPr/>
      </p:nvGrpSpPr>
      <p:grpSpPr>
        <a:xfrm>
          <a:off x="0" y="0"/>
          <a:ext cx="0" cy="0"/>
          <a:chOff x="0" y="0"/>
          <a:chExt cx="0" cy="0"/>
        </a:xfrm>
      </p:grpSpPr>
      <p:sp>
        <p:nvSpPr>
          <p:cNvPr id="10"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2"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sp>
        <p:nvSpPr>
          <p:cNvPr id="7" name="Content Placeholder 6"/>
          <p:cNvSpPr>
            <a:spLocks noGrp="1"/>
          </p:cNvSpPr>
          <p:nvPr>
            <p:ph sz="quarter" idx="10"/>
          </p:nvPr>
        </p:nvSpPr>
        <p:spPr>
          <a:xfrm>
            <a:off x="356615" y="978195"/>
            <a:ext cx="8449055" cy="3232297"/>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mp; 2 Content Orange">
    <p:spTree>
      <p:nvGrpSpPr>
        <p:cNvPr id="1" name=""/>
        <p:cNvGrpSpPr/>
        <p:nvPr/>
      </p:nvGrpSpPr>
      <p:grpSpPr>
        <a:xfrm>
          <a:off x="0" y="0"/>
          <a:ext cx="0" cy="0"/>
          <a:chOff x="0" y="0"/>
          <a:chExt cx="0" cy="0"/>
        </a:xfrm>
      </p:grpSpPr>
      <p:sp>
        <p:nvSpPr>
          <p:cNvPr id="13"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p:nvPr>
        </p:nvSpPr>
        <p:spPr>
          <a:xfrm>
            <a:off x="356615" y="978407"/>
            <a:ext cx="4171299" cy="3227832"/>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1"/>
          </p:nvPr>
        </p:nvSpPr>
        <p:spPr>
          <a:xfrm>
            <a:off x="4592177" y="978407"/>
            <a:ext cx="4213493" cy="3232085"/>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Orange">
    <p:spTree>
      <p:nvGrpSpPr>
        <p:cNvPr id="1" name=""/>
        <p:cNvGrpSpPr/>
        <p:nvPr/>
      </p:nvGrpSpPr>
      <p:grpSpPr>
        <a:xfrm>
          <a:off x="0" y="0"/>
          <a:ext cx="0" cy="0"/>
          <a:chOff x="0" y="0"/>
          <a:chExt cx="0" cy="0"/>
        </a:xfrm>
      </p:grpSpPr>
      <p:sp>
        <p:nvSpPr>
          <p:cNvPr id="15"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p:nvPr>
        </p:nvSpPr>
        <p:spPr>
          <a:xfrm>
            <a:off x="356613" y="1351892"/>
            <a:ext cx="4171300" cy="285860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1"/>
          </p:nvPr>
        </p:nvSpPr>
        <p:spPr>
          <a:xfrm>
            <a:off x="4592178" y="1351892"/>
            <a:ext cx="4213492" cy="285860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12" hasCustomPrompt="1"/>
          </p:nvPr>
        </p:nvSpPr>
        <p:spPr>
          <a:xfrm>
            <a:off x="4592177" y="978195"/>
            <a:ext cx="4213493" cy="373697"/>
          </a:xfrm>
        </p:spPr>
        <p:txBody>
          <a:bodyPr/>
          <a:lstStyle>
            <a:lvl1pPr>
              <a:defRPr sz="1800" b="0" i="0" spc="300">
                <a:latin typeface="Amazon Ember" charset="0"/>
                <a:ea typeface="Amazon Ember" charset="0"/>
                <a:cs typeface="Amazon Ember" charset="0"/>
              </a:defRPr>
            </a:lvl1pPr>
          </a:lstStyle>
          <a:p>
            <a:pPr lvl="0"/>
            <a:r>
              <a:rPr lang="en-US" dirty="0" smtClean="0"/>
              <a:t>CLICK TO EDIT MASTER TEXT STYLES</a:t>
            </a:r>
            <a:endParaRPr lang="en-US" dirty="0"/>
          </a:p>
        </p:txBody>
      </p:sp>
      <p:sp>
        <p:nvSpPr>
          <p:cNvPr id="11" name="Content Placeholder 5"/>
          <p:cNvSpPr>
            <a:spLocks noGrp="1"/>
          </p:cNvSpPr>
          <p:nvPr>
            <p:ph sz="quarter" idx="13" hasCustomPrompt="1"/>
          </p:nvPr>
        </p:nvSpPr>
        <p:spPr>
          <a:xfrm>
            <a:off x="356614" y="978195"/>
            <a:ext cx="4171299" cy="373697"/>
          </a:xfrm>
        </p:spPr>
        <p:txBody>
          <a:bodyPr/>
          <a:lstStyle>
            <a:lvl1pPr>
              <a:defRPr sz="1800" b="0" i="0" spc="300">
                <a:latin typeface="Amazon Ember" charset="0"/>
                <a:ea typeface="Amazon Ember" charset="0"/>
                <a:cs typeface="Amazon Ember" charset="0"/>
              </a:defRPr>
            </a:lvl1pPr>
          </a:lstStyle>
          <a:p>
            <a:pPr lvl="0"/>
            <a:r>
              <a:rPr lang="en-US" dirty="0" smtClean="0"/>
              <a:t>CLICK TO EDIT MASTER TEXT STYLES</a:t>
            </a:r>
            <a:endParaRPr lang="en-US" dirty="0"/>
          </a:p>
        </p:txBody>
      </p:sp>
      <p:sp>
        <p:nvSpPr>
          <p:cNvPr id="13"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2" name="Picture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3 Content Orange">
    <p:spTree>
      <p:nvGrpSpPr>
        <p:cNvPr id="1" name=""/>
        <p:cNvGrpSpPr/>
        <p:nvPr/>
      </p:nvGrpSpPr>
      <p:grpSpPr>
        <a:xfrm>
          <a:off x="0" y="0"/>
          <a:ext cx="0" cy="0"/>
          <a:chOff x="0" y="0"/>
          <a:chExt cx="0" cy="0"/>
        </a:xfrm>
      </p:grpSpPr>
      <p:sp>
        <p:nvSpPr>
          <p:cNvPr id="11"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p:nvPr>
        </p:nvSpPr>
        <p:spPr>
          <a:xfrm>
            <a:off x="356615"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1"/>
          </p:nvPr>
        </p:nvSpPr>
        <p:spPr>
          <a:xfrm>
            <a:off x="3195827"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Content Placeholder 6"/>
          <p:cNvSpPr>
            <a:spLocks noGrp="1"/>
          </p:cNvSpPr>
          <p:nvPr>
            <p:ph sz="quarter" idx="12"/>
          </p:nvPr>
        </p:nvSpPr>
        <p:spPr>
          <a:xfrm>
            <a:off x="6035039"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3" name="Picture 1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4 Content Graphics Orange">
    <p:spTree>
      <p:nvGrpSpPr>
        <p:cNvPr id="1" name=""/>
        <p:cNvGrpSpPr/>
        <p:nvPr/>
      </p:nvGrpSpPr>
      <p:grpSpPr>
        <a:xfrm>
          <a:off x="0" y="0"/>
          <a:ext cx="0" cy="0"/>
          <a:chOff x="0" y="0"/>
          <a:chExt cx="0" cy="0"/>
        </a:xfrm>
      </p:grpSpPr>
      <p:sp>
        <p:nvSpPr>
          <p:cNvPr id="18"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a:t>
            </a:r>
            <a:r>
              <a:rPr lang="en-US" altLang="x-none" sz="700" b="0" i="0" dirty="0" smtClean="0">
                <a:solidFill>
                  <a:srgbClr val="7F7F7F"/>
                </a:solidFill>
                <a:latin typeface="Amazon Ember" charset="0"/>
                <a:ea typeface="Amazon Ember" charset="0"/>
                <a:cs typeface="Amazon Ember" charset="0"/>
              </a:rPr>
              <a:t>2017, </a:t>
            </a:r>
            <a:r>
              <a:rPr lang="en-US" altLang="x-none" sz="700" b="0" i="0" dirty="0">
                <a:solidFill>
                  <a:srgbClr val="7F7F7F"/>
                </a:solidFill>
                <a:latin typeface="Amazon Ember" charset="0"/>
                <a:ea typeface="Amazon Ember" charset="0"/>
                <a:cs typeface="Amazon Ember" charset="0"/>
              </a:rPr>
              <a:t>Amazon Web Services, Inc. or its Affiliates. All rights reserved.</a:t>
            </a:r>
          </a:p>
        </p:txBody>
      </p:sp>
      <p:sp>
        <p:nvSpPr>
          <p:cNvPr id="7" name="Content Placeholder 6"/>
          <p:cNvSpPr>
            <a:spLocks noGrp="1"/>
          </p:cNvSpPr>
          <p:nvPr>
            <p:ph sz="quarter" idx="10" hasCustomPrompt="1"/>
          </p:nvPr>
        </p:nvSpPr>
        <p:spPr>
          <a:xfrm>
            <a:off x="367903" y="3611348"/>
            <a:ext cx="1946319"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0" name="Content Placeholder 6"/>
          <p:cNvSpPr>
            <a:spLocks noGrp="1"/>
          </p:cNvSpPr>
          <p:nvPr>
            <p:ph sz="quarter" idx="11" hasCustomPrompt="1"/>
          </p:nvPr>
        </p:nvSpPr>
        <p:spPr>
          <a:xfrm>
            <a:off x="2512605"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12" name="Content Placeholder 6"/>
          <p:cNvSpPr>
            <a:spLocks noGrp="1"/>
          </p:cNvSpPr>
          <p:nvPr>
            <p:ph sz="quarter" idx="12" hasCustomPrompt="1"/>
          </p:nvPr>
        </p:nvSpPr>
        <p:spPr>
          <a:xfrm>
            <a:off x="4658660"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9" name="Content Placeholder 6"/>
          <p:cNvSpPr>
            <a:spLocks noGrp="1"/>
          </p:cNvSpPr>
          <p:nvPr>
            <p:ph sz="quarter" idx="13" hasCustomPrompt="1"/>
          </p:nvPr>
        </p:nvSpPr>
        <p:spPr>
          <a:xfrm>
            <a:off x="6804716"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smtClean="0"/>
              <a:t>CLICK TO EDIT MASTER TEXT STYLES</a:t>
            </a:r>
          </a:p>
        </p:txBody>
      </p:sp>
      <p:sp>
        <p:nvSpPr>
          <p:cNvPr id="6" name="Picture Placeholder 5"/>
          <p:cNvSpPr>
            <a:spLocks noGrp="1"/>
          </p:cNvSpPr>
          <p:nvPr>
            <p:ph type="pic" sz="quarter" idx="14"/>
          </p:nvPr>
        </p:nvSpPr>
        <p:spPr>
          <a:xfrm>
            <a:off x="463149" y="1648208"/>
            <a:ext cx="1746504" cy="1746504"/>
          </a:xfrm>
        </p:spPr>
        <p:txBody>
          <a:bodyPr/>
          <a:lstStyle>
            <a:lvl1pPr>
              <a:defRPr sz="1800"/>
            </a:lvl1pPr>
          </a:lstStyle>
          <a:p>
            <a:endParaRPr lang="en-US" dirty="0"/>
          </a:p>
        </p:txBody>
      </p:sp>
      <p:sp>
        <p:nvSpPr>
          <p:cNvPr id="13" name="Picture Placeholder 5"/>
          <p:cNvSpPr>
            <a:spLocks noGrp="1" noChangeAspect="1"/>
          </p:cNvSpPr>
          <p:nvPr>
            <p:ph type="pic" sz="quarter" idx="15"/>
          </p:nvPr>
        </p:nvSpPr>
        <p:spPr>
          <a:xfrm>
            <a:off x="2614635" y="1648208"/>
            <a:ext cx="1746504" cy="1746504"/>
          </a:xfrm>
        </p:spPr>
        <p:txBody>
          <a:bodyPr/>
          <a:lstStyle>
            <a:lvl1pPr>
              <a:defRPr sz="1800"/>
            </a:lvl1pPr>
          </a:lstStyle>
          <a:p>
            <a:endParaRPr lang="en-US" dirty="0"/>
          </a:p>
        </p:txBody>
      </p:sp>
      <p:sp>
        <p:nvSpPr>
          <p:cNvPr id="14" name="Picture Placeholder 5"/>
          <p:cNvSpPr>
            <a:spLocks noGrp="1" noChangeAspect="1"/>
          </p:cNvSpPr>
          <p:nvPr>
            <p:ph type="pic" sz="quarter" idx="16"/>
          </p:nvPr>
        </p:nvSpPr>
        <p:spPr>
          <a:xfrm>
            <a:off x="4766121" y="1648208"/>
            <a:ext cx="1746504" cy="1746504"/>
          </a:xfrm>
        </p:spPr>
        <p:txBody>
          <a:bodyPr/>
          <a:lstStyle>
            <a:lvl1pPr>
              <a:defRPr sz="1800"/>
            </a:lvl1pPr>
          </a:lstStyle>
          <a:p>
            <a:endParaRPr lang="en-US"/>
          </a:p>
        </p:txBody>
      </p:sp>
      <p:sp>
        <p:nvSpPr>
          <p:cNvPr id="15" name="Picture Placeholder 5"/>
          <p:cNvSpPr>
            <a:spLocks noGrp="1" noChangeAspect="1"/>
          </p:cNvSpPr>
          <p:nvPr>
            <p:ph type="pic" sz="quarter" idx="17"/>
          </p:nvPr>
        </p:nvSpPr>
        <p:spPr>
          <a:xfrm>
            <a:off x="6917606" y="1648208"/>
            <a:ext cx="1746504" cy="1746504"/>
          </a:xfrm>
        </p:spPr>
        <p:txBody>
          <a:bodyPr/>
          <a:lstStyle>
            <a:lvl1pPr>
              <a:defRPr sz="1800"/>
            </a:lvl1pPr>
          </a:lstStyle>
          <a:p>
            <a:endParaRPr lang="en-US"/>
          </a:p>
        </p:txBody>
      </p:sp>
      <p:sp>
        <p:nvSpPr>
          <p:cNvPr id="17"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smtClean="0"/>
              <a:t>CLICK TO EDIT MASTER TITLE STYLE</a:t>
            </a:r>
            <a:endParaRPr lang="en-US" dirty="0"/>
          </a:p>
        </p:txBody>
      </p:sp>
      <p:pic>
        <p:nvPicPr>
          <p:cNvPr id="19" name="Picture 1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0592" y="152082"/>
            <a:ext cx="8205304" cy="857250"/>
          </a:xfrm>
          <a:prstGeom prst="rect">
            <a:avLst/>
          </a:prstGeom>
        </p:spPr>
        <p:txBody>
          <a:bodyPr vert="horz" lIns="91440" tIns="45720" rIns="91440" bIns="45720" rtlCol="0" anchor="t">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340592" y="1009332"/>
            <a:ext cx="8205304" cy="3553926"/>
          </a:xfrm>
          <a:prstGeom prst="rect">
            <a:avLst/>
          </a:prstGeom>
        </p:spPr>
        <p:txBody>
          <a:bodyPr vert="horz" lIns="91440" tIns="45720" rIns="91440" bIns="4572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471847640"/>
      </p:ext>
    </p:extLst>
  </p:cSld>
  <p:clrMap bg1="lt1" tx1="dk1" bg2="lt2" tx2="dk2" accent1="accent1" accent2="accent2" accent3="accent3" accent4="accent4" accent5="accent5" accent6="accent6" hlink="hlink" folHlink="folHlink"/>
  <p:sldLayoutIdLst>
    <p:sldLayoutId id="2147483853" r:id="rId1"/>
    <p:sldLayoutId id="2147483858" r:id="rId2"/>
    <p:sldLayoutId id="2147483893" r:id="rId3"/>
    <p:sldLayoutId id="2147483971" r:id="rId4"/>
    <p:sldLayoutId id="2147483972" r:id="rId5"/>
    <p:sldLayoutId id="2147483973" r:id="rId6"/>
    <p:sldLayoutId id="2147483974" r:id="rId7"/>
    <p:sldLayoutId id="2147483975" r:id="rId8"/>
    <p:sldLayoutId id="2147483976" r:id="rId9"/>
    <p:sldLayoutId id="2147483977" r:id="rId10"/>
    <p:sldLayoutId id="2147483978" r:id="rId11"/>
    <p:sldLayoutId id="2147483979" r:id="rId12"/>
    <p:sldLayoutId id="2147483903" r:id="rId13"/>
    <p:sldLayoutId id="2147483980" r:id="rId14"/>
    <p:sldLayoutId id="2147483981" r:id="rId15"/>
    <p:sldLayoutId id="2147483982" r:id="rId16"/>
    <p:sldLayoutId id="2147483983" r:id="rId17"/>
  </p:sldLayoutIdLst>
  <p:txStyles>
    <p:titleStyle>
      <a:lvl1pPr algn="l" defTabSz="457200" rtl="0" eaLnBrk="1" latinLnBrk="0" hangingPunct="1">
        <a:spcBef>
          <a:spcPct val="0"/>
        </a:spcBef>
        <a:buNone/>
        <a:defRPr sz="2800" b="1" i="0" kern="1200">
          <a:solidFill>
            <a:schemeClr val="tx1">
              <a:lumMod val="95000"/>
            </a:schemeClr>
          </a:solidFill>
          <a:latin typeface="Amazon Ember" charset="0"/>
          <a:ea typeface="Amazon Ember" charset="0"/>
          <a:cs typeface="Amazon Ember" charset="0"/>
        </a:defRPr>
      </a:lvl1pPr>
    </p:titleStyle>
    <p:bodyStyle>
      <a:lvl1pPr marL="0" indent="0" algn="l" defTabSz="457200" rtl="0" eaLnBrk="1" latinLnBrk="0" hangingPunct="1">
        <a:spcBef>
          <a:spcPct val="20000"/>
        </a:spcBef>
        <a:buFontTx/>
        <a:buNone/>
        <a:defRPr sz="2400" b="0" i="0" kern="120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2000" b="0" i="0" kern="120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800" b="0" i="0" kern="120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tif"/><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latin typeface="Amazon Ember Light" charset="0"/>
                <a:ea typeface="Amazon Ember Light" charset="0"/>
                <a:cs typeface="Amazon Ember Light" charset="0"/>
              </a:rPr>
              <a:t>Kubernetes on AWS</a:t>
            </a:r>
            <a:endParaRPr lang="en-US" dirty="0">
              <a:latin typeface="Amazon Ember Light" charset="0"/>
              <a:ea typeface="Amazon Ember Light" charset="0"/>
              <a:cs typeface="Amazon Ember Light" charset="0"/>
            </a:endParaRPr>
          </a:p>
        </p:txBody>
      </p:sp>
      <p:sp>
        <p:nvSpPr>
          <p:cNvPr id="3" name="Text Placeholder 2"/>
          <p:cNvSpPr>
            <a:spLocks noGrp="1"/>
          </p:cNvSpPr>
          <p:nvPr>
            <p:ph type="body" sz="quarter" idx="11"/>
          </p:nvPr>
        </p:nvSpPr>
        <p:spPr/>
        <p:txBody>
          <a:bodyPr/>
          <a:lstStyle/>
          <a:p>
            <a:r>
              <a:rPr lang="en-US" dirty="0" smtClean="0">
                <a:latin typeface="Amazon Ember" charset="0"/>
                <a:ea typeface="Amazon Ember" charset="0"/>
                <a:cs typeface="Amazon Ember" charset="0"/>
              </a:rPr>
              <a:t>DECK TEMPLATE</a:t>
            </a:r>
            <a:endParaRPr lang="en-US" dirty="0">
              <a:latin typeface="Amazon Ember" charset="0"/>
              <a:ea typeface="Amazon Ember" charset="0"/>
              <a:cs typeface="Amazon Ember" charset="0"/>
            </a:endParaRPr>
          </a:p>
        </p:txBody>
      </p:sp>
      <p:sp>
        <p:nvSpPr>
          <p:cNvPr id="4" name="Text Placeholder 3"/>
          <p:cNvSpPr>
            <a:spLocks noGrp="1"/>
          </p:cNvSpPr>
          <p:nvPr>
            <p:ph type="body" sz="quarter" idx="12"/>
          </p:nvPr>
        </p:nvSpPr>
        <p:spPr/>
        <p:txBody>
          <a:bodyPr/>
          <a:lstStyle/>
          <a:p>
            <a:r>
              <a:rPr lang="en-US" b="0" spc="300" dirty="0" smtClean="0">
                <a:latin typeface="Amazon Ember" charset="0"/>
                <a:ea typeface="Amazon Ember" charset="0"/>
                <a:cs typeface="Amazon Ember" charset="0"/>
              </a:rPr>
              <a:t>CLICK TO ADD TEXT</a:t>
            </a:r>
            <a:endParaRPr lang="en-US" b="0" spc="300" dirty="0">
              <a:latin typeface="Amazon Ember" charset="0"/>
              <a:ea typeface="Amazon Ember" charset="0"/>
              <a:cs typeface="Amazon Ember" charset="0"/>
            </a:endParaRPr>
          </a:p>
        </p:txBody>
      </p:sp>
      <p:sp>
        <p:nvSpPr>
          <p:cNvPr id="5" name="Text Placeholder 4"/>
          <p:cNvSpPr>
            <a:spLocks noGrp="1"/>
          </p:cNvSpPr>
          <p:nvPr>
            <p:ph type="body" sz="quarter" idx="13"/>
          </p:nvPr>
        </p:nvSpPr>
        <p:spPr/>
        <p:txBody>
          <a:bodyPr/>
          <a:lstStyle/>
          <a:p>
            <a:r>
              <a:rPr lang="en-US" b="0" spc="300" dirty="0" smtClean="0">
                <a:latin typeface="Amazon Ember" charset="0"/>
                <a:ea typeface="Amazon Ember" charset="0"/>
                <a:cs typeface="Amazon Ember" charset="0"/>
              </a:rPr>
              <a:t>CLICK TO ADD TEXT</a:t>
            </a:r>
            <a:endParaRPr lang="en-US" b="0" spc="300" dirty="0">
              <a:latin typeface="Amazon Ember" charset="0"/>
              <a:ea typeface="Amazon Ember" charset="0"/>
              <a:cs typeface="Amazon Ember" charset="0"/>
            </a:endParaRPr>
          </a:p>
        </p:txBody>
      </p:sp>
    </p:spTree>
    <p:extLst>
      <p:ext uri="{BB962C8B-B14F-4D97-AF65-F5344CB8AC3E}">
        <p14:creationId xmlns:p14="http://schemas.microsoft.com/office/powerpoint/2010/main" val="3376775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Minikube</a:t>
            </a:r>
            <a:endParaRPr lang="en-US" dirty="0"/>
          </a:p>
        </p:txBody>
      </p:sp>
      <p:sp>
        <p:nvSpPr>
          <p:cNvPr id="3" name="Content Placeholder 2"/>
          <p:cNvSpPr>
            <a:spLocks noGrp="1"/>
          </p:cNvSpPr>
          <p:nvPr>
            <p:ph sz="quarter" idx="10"/>
          </p:nvPr>
        </p:nvSpPr>
        <p:spPr/>
        <p:txBody>
          <a:bodyPr/>
          <a:lstStyle/>
          <a:p>
            <a:r>
              <a:rPr lang="en-US" sz="1600" dirty="0" smtClean="0"/>
              <a:t>Runs a single node cluster in a VM</a:t>
            </a:r>
          </a:p>
          <a:p>
            <a:r>
              <a:rPr lang="en-US" sz="1600" dirty="0"/>
              <a:t>	</a:t>
            </a:r>
            <a:r>
              <a:rPr lang="en-US" sz="1600" dirty="0" smtClean="0"/>
              <a:t>OSX: </a:t>
            </a:r>
            <a:r>
              <a:rPr lang="en-US" sz="1600" dirty="0" err="1" smtClean="0"/>
              <a:t>xhyvve</a:t>
            </a:r>
            <a:r>
              <a:rPr lang="en-US" sz="1600" dirty="0" smtClean="0"/>
              <a:t>, </a:t>
            </a:r>
            <a:r>
              <a:rPr lang="en-US" sz="1600" dirty="0" err="1" smtClean="0"/>
              <a:t>VirtualBox</a:t>
            </a:r>
            <a:r>
              <a:rPr lang="en-US" sz="1600" dirty="0" smtClean="0"/>
              <a:t> or VMWare Fusion</a:t>
            </a:r>
          </a:p>
          <a:p>
            <a:r>
              <a:rPr lang="en-US" sz="1600" dirty="0"/>
              <a:t>	</a:t>
            </a:r>
            <a:r>
              <a:rPr lang="en-US" sz="1600" dirty="0" smtClean="0"/>
              <a:t>Linux: </a:t>
            </a:r>
            <a:r>
              <a:rPr lang="en-US" sz="1600" dirty="0" err="1" smtClean="0"/>
              <a:t>VirtualBox</a:t>
            </a:r>
            <a:r>
              <a:rPr lang="en-US" sz="1600" dirty="0" smtClean="0"/>
              <a:t> or </a:t>
            </a:r>
            <a:r>
              <a:rPr lang="en-US" sz="1600" dirty="0" err="1" smtClean="0"/>
              <a:t>kvm</a:t>
            </a:r>
            <a:endParaRPr lang="en-US" sz="1600" dirty="0" smtClean="0"/>
          </a:p>
          <a:p>
            <a:r>
              <a:rPr lang="en-US" sz="1600" dirty="0"/>
              <a:t>	</a:t>
            </a:r>
            <a:r>
              <a:rPr lang="en-US" sz="1600" dirty="0" smtClean="0"/>
              <a:t>Windows: </a:t>
            </a:r>
            <a:r>
              <a:rPr lang="en-US" sz="1600" dirty="0" err="1" smtClean="0"/>
              <a:t>VirtualBox</a:t>
            </a:r>
            <a:r>
              <a:rPr lang="en-US" sz="1600" dirty="0" smtClean="0"/>
              <a:t> or Hyper-V</a:t>
            </a:r>
          </a:p>
          <a:p>
            <a:r>
              <a:rPr lang="en-US" sz="1600" dirty="0" smtClean="0"/>
              <a:t>Targeted for local development</a:t>
            </a:r>
          </a:p>
          <a:p>
            <a:r>
              <a:rPr lang="en-US" sz="1600" dirty="0" smtClean="0"/>
              <a:t>Flow</a:t>
            </a:r>
          </a:p>
          <a:p>
            <a:r>
              <a:rPr lang="en-US" sz="1600" dirty="0"/>
              <a:t>	</a:t>
            </a:r>
            <a:r>
              <a:rPr lang="en-US" sz="1600" dirty="0" smtClean="0"/>
              <a:t>brew cask install </a:t>
            </a:r>
            <a:r>
              <a:rPr lang="en-US" sz="1600" dirty="0" err="1" smtClean="0"/>
              <a:t>minikube</a:t>
            </a:r>
            <a:endParaRPr lang="en-US" sz="1600" dirty="0" smtClean="0"/>
          </a:p>
          <a:p>
            <a:r>
              <a:rPr lang="en-US" sz="1600" dirty="0" smtClean="0"/>
              <a:t>	</a:t>
            </a:r>
            <a:r>
              <a:rPr lang="en-US" sz="1600" dirty="0" err="1" smtClean="0"/>
              <a:t>minikube</a:t>
            </a:r>
            <a:r>
              <a:rPr lang="en-US" sz="1600" dirty="0" smtClean="0"/>
              <a:t> start</a:t>
            </a:r>
          </a:p>
          <a:p>
            <a:r>
              <a:rPr lang="en-US" sz="1600" dirty="0" smtClean="0"/>
              <a:t>	</a:t>
            </a:r>
            <a:r>
              <a:rPr lang="en-US" sz="1600" dirty="0" err="1" smtClean="0"/>
              <a:t>kubectl</a:t>
            </a:r>
            <a:r>
              <a:rPr lang="en-US" sz="1600" dirty="0" smtClean="0"/>
              <a:t> create </a:t>
            </a:r>
            <a:r>
              <a:rPr lang="mr-IN" sz="1600" dirty="0" smtClean="0"/>
              <a:t>–</a:t>
            </a:r>
            <a:r>
              <a:rPr lang="en-US" sz="1600" dirty="0" smtClean="0"/>
              <a:t>f &lt;file&gt;</a:t>
            </a:r>
          </a:p>
          <a:p>
            <a:r>
              <a:rPr lang="en-US" sz="1600" dirty="0"/>
              <a:t>https://</a:t>
            </a:r>
            <a:r>
              <a:rPr lang="en-US" sz="1600" dirty="0" err="1"/>
              <a:t>github.com</a:t>
            </a:r>
            <a:r>
              <a:rPr lang="en-US" sz="1600" dirty="0"/>
              <a:t>/</a:t>
            </a:r>
            <a:r>
              <a:rPr lang="en-US" sz="1600" dirty="0" err="1"/>
              <a:t>kubernetes</a:t>
            </a:r>
            <a:r>
              <a:rPr lang="en-US" sz="1600" dirty="0"/>
              <a:t>/</a:t>
            </a:r>
            <a:r>
              <a:rPr lang="en-US" sz="1600" dirty="0" err="1"/>
              <a:t>minikube</a:t>
            </a:r>
            <a:endParaRPr lang="en-US" sz="1600" dirty="0"/>
          </a:p>
        </p:txBody>
      </p:sp>
      <p:pic>
        <p:nvPicPr>
          <p:cNvPr id="4" name="Image" descr="Image"/>
          <p:cNvPicPr>
            <a:picLocks noChangeAspect="1"/>
          </p:cNvPicPr>
          <p:nvPr/>
        </p:nvPicPr>
        <p:blipFill>
          <a:blip r:embed="rId2">
            <a:extLst/>
          </a:blip>
          <a:stretch>
            <a:fillRect/>
          </a:stretch>
        </p:blipFill>
        <p:spPr>
          <a:xfrm>
            <a:off x="6844855" y="36307"/>
            <a:ext cx="2194974" cy="622330"/>
          </a:xfrm>
          <a:prstGeom prst="rect">
            <a:avLst/>
          </a:prstGeom>
          <a:ln w="12700">
            <a:miter lim="400000"/>
          </a:ln>
        </p:spPr>
      </p:pic>
    </p:spTree>
    <p:extLst>
      <p:ext uri="{BB962C8B-B14F-4D97-AF65-F5344CB8AC3E}">
        <p14:creationId xmlns:p14="http://schemas.microsoft.com/office/powerpoint/2010/main" val="3879448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Kubernetes on AWS </a:t>
            </a:r>
            <a:r>
              <a:rPr lang="mr-IN" dirty="0" smtClean="0"/>
              <a:t>–</a:t>
            </a:r>
            <a:r>
              <a:rPr lang="en-US" dirty="0" smtClean="0"/>
              <a:t> Getting Started</a:t>
            </a:r>
            <a:endParaRPr lang="en-US" dirty="0"/>
          </a:p>
        </p:txBody>
      </p:sp>
      <p:pic>
        <p:nvPicPr>
          <p:cNvPr id="4" name="Picture 3"/>
          <p:cNvPicPr>
            <a:picLocks noChangeAspect="1"/>
          </p:cNvPicPr>
          <p:nvPr/>
        </p:nvPicPr>
        <p:blipFill>
          <a:blip r:embed="rId2"/>
          <a:stretch>
            <a:fillRect/>
          </a:stretch>
        </p:blipFill>
        <p:spPr>
          <a:xfrm>
            <a:off x="1384804" y="1066074"/>
            <a:ext cx="6080867" cy="4077426"/>
          </a:xfrm>
          <a:prstGeom prst="rect">
            <a:avLst/>
          </a:prstGeom>
        </p:spPr>
      </p:pic>
      <p:sp>
        <p:nvSpPr>
          <p:cNvPr id="5" name="TextBox 4"/>
          <p:cNvSpPr txBox="1"/>
          <p:nvPr/>
        </p:nvSpPr>
        <p:spPr>
          <a:xfrm>
            <a:off x="1366160" y="2089124"/>
            <a:ext cx="6429965" cy="1015663"/>
          </a:xfrm>
          <a:prstGeom prst="rect">
            <a:avLst/>
          </a:prstGeom>
          <a:noFill/>
        </p:spPr>
        <p:txBody>
          <a:bodyPr wrap="none" rtlCol="0">
            <a:spAutoFit/>
          </a:bodyPr>
          <a:lstStyle/>
          <a:p>
            <a:r>
              <a:rPr lang="en-US" sz="6000" dirty="0" err="1" smtClean="0">
                <a:solidFill>
                  <a:schemeClr val="accent5"/>
                </a:solidFill>
              </a:rPr>
              <a:t>kubernetes-aws.io</a:t>
            </a:r>
            <a:endParaRPr lang="en-US" sz="6000" dirty="0">
              <a:solidFill>
                <a:schemeClr val="accent5"/>
              </a:solidFill>
            </a:endParaRPr>
          </a:p>
        </p:txBody>
      </p:sp>
    </p:spTree>
    <p:extLst>
      <p:ext uri="{BB962C8B-B14F-4D97-AF65-F5344CB8AC3E}">
        <p14:creationId xmlns:p14="http://schemas.microsoft.com/office/powerpoint/2010/main" val="10584411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Kubernetes Scheduling Algorithm</a:t>
            </a:r>
            <a:endParaRPr lang="en-US" dirty="0"/>
          </a:p>
        </p:txBody>
      </p:sp>
      <p:sp>
        <p:nvSpPr>
          <p:cNvPr id="29" name="Rectangle 28"/>
          <p:cNvSpPr/>
          <p:nvPr/>
        </p:nvSpPr>
        <p:spPr>
          <a:xfrm>
            <a:off x="352323" y="1307939"/>
            <a:ext cx="2743200" cy="2812648"/>
          </a:xfrm>
          <a:prstGeom prst="rect">
            <a:avLst/>
          </a:prstGeom>
          <a:solidFill>
            <a:schemeClr val="accent6">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smtClean="0"/>
              <a:t>Filter All Nodes</a:t>
            </a:r>
            <a:r>
              <a:rPr lang="en-US" dirty="0" smtClean="0"/>
              <a:t/>
            </a:r>
            <a:br>
              <a:rPr lang="en-US" dirty="0" smtClean="0"/>
            </a:br>
            <a:r>
              <a:rPr lang="en-US" dirty="0" smtClean="0"/>
              <a:t/>
            </a:r>
            <a:br>
              <a:rPr lang="en-US" dirty="0" smtClean="0"/>
            </a:br>
            <a:r>
              <a:rPr lang="en-US" dirty="0" smtClean="0"/>
              <a:t/>
            </a:r>
            <a:br>
              <a:rPr lang="en-US" dirty="0" smtClean="0"/>
            </a:br>
            <a:r>
              <a:rPr lang="en-US" dirty="0" smtClean="0"/>
              <a:t>Filter all nodes that meet requirements of the pod</a:t>
            </a:r>
            <a:endParaRPr lang="en-US" dirty="0"/>
          </a:p>
        </p:txBody>
      </p:sp>
      <p:sp>
        <p:nvSpPr>
          <p:cNvPr id="30" name="Rectangle 29"/>
          <p:cNvSpPr/>
          <p:nvPr/>
        </p:nvSpPr>
        <p:spPr>
          <a:xfrm>
            <a:off x="3205251" y="1307939"/>
            <a:ext cx="2743200" cy="2812648"/>
          </a:xfrm>
          <a:prstGeom prst="rect">
            <a:avLst/>
          </a:prstGeom>
          <a:solidFill>
            <a:schemeClr val="accent6">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smtClean="0"/>
              <a:t>Rank All Nodes</a:t>
            </a:r>
            <a:r>
              <a:rPr lang="en-US" dirty="0" smtClean="0"/>
              <a:t/>
            </a:r>
            <a:br>
              <a:rPr lang="en-US" dirty="0" smtClean="0"/>
            </a:br>
            <a:r>
              <a:rPr lang="en-US" dirty="0" smtClean="0"/>
              <a:t/>
            </a:r>
            <a:br>
              <a:rPr lang="en-US" dirty="0" smtClean="0"/>
            </a:br>
            <a:r>
              <a:rPr lang="en-US" dirty="0" smtClean="0"/>
              <a:t>Spread pods across nodes, zones, favors least loaded node</a:t>
            </a:r>
            <a:endParaRPr lang="en-US" dirty="0"/>
          </a:p>
        </p:txBody>
      </p:sp>
      <p:sp>
        <p:nvSpPr>
          <p:cNvPr id="31" name="Rectangle 30"/>
          <p:cNvSpPr/>
          <p:nvPr/>
        </p:nvSpPr>
        <p:spPr>
          <a:xfrm>
            <a:off x="6058179" y="1307939"/>
            <a:ext cx="2743200" cy="2812648"/>
          </a:xfrm>
          <a:prstGeom prst="rect">
            <a:avLst/>
          </a:prstGeom>
          <a:solidFill>
            <a:schemeClr val="accent6">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smtClean="0"/>
              <a:t>Pick A Node</a:t>
            </a:r>
            <a:r>
              <a:rPr lang="en-US" dirty="0" smtClean="0"/>
              <a:t/>
            </a:r>
            <a:br>
              <a:rPr lang="en-US" dirty="0" smtClean="0"/>
            </a:br>
            <a:r>
              <a:rPr lang="en-US" dirty="0" smtClean="0"/>
              <a:t/>
            </a:r>
            <a:br>
              <a:rPr lang="en-US" dirty="0" smtClean="0"/>
            </a:br>
            <a:r>
              <a:rPr lang="en-US" dirty="0" smtClean="0"/>
              <a:t/>
            </a:r>
            <a:br>
              <a:rPr lang="en-US" dirty="0" smtClean="0"/>
            </a:br>
            <a:r>
              <a:rPr lang="en-US" dirty="0" smtClean="0"/>
              <a:t>Pick highest ranking node, random if multiple</a:t>
            </a:r>
            <a:endParaRPr lang="en-US" dirty="0"/>
          </a:p>
        </p:txBody>
      </p:sp>
    </p:spTree>
    <p:extLst>
      <p:ext uri="{BB962C8B-B14F-4D97-AF65-F5344CB8AC3E}">
        <p14:creationId xmlns:p14="http://schemas.microsoft.com/office/powerpoint/2010/main" val="41368781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RESIZING ASSETS</a:t>
            </a:r>
            <a:endParaRPr lang="en-US" dirty="0"/>
          </a:p>
        </p:txBody>
      </p:sp>
      <p:sp>
        <p:nvSpPr>
          <p:cNvPr id="9" name="Content Placeholder 8"/>
          <p:cNvSpPr>
            <a:spLocks noGrp="1"/>
          </p:cNvSpPr>
          <p:nvPr>
            <p:ph sz="quarter" idx="10"/>
          </p:nvPr>
        </p:nvSpPr>
        <p:spPr/>
        <p:txBody>
          <a:bodyPr/>
          <a:lstStyle/>
          <a:p>
            <a:r>
              <a:rPr lang="en-US" dirty="0"/>
              <a:t>Always hold down shift key and drag from corners when scaling assets</a:t>
            </a:r>
          </a:p>
        </p:txBody>
      </p:sp>
      <p:pic>
        <p:nvPicPr>
          <p:cNvPr id="45" name="Picture 44" descr="Deck_Clock.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68491" y="1762620"/>
            <a:ext cx="2181345" cy="2181345"/>
          </a:xfrm>
          <a:prstGeom prst="rect">
            <a:avLst/>
          </a:prstGeom>
        </p:spPr>
      </p:pic>
      <p:pic>
        <p:nvPicPr>
          <p:cNvPr id="46" name="Picture 45" descr="Deck_Clock.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239104" y="1861772"/>
            <a:ext cx="3000352" cy="1983041"/>
          </a:xfrm>
          <a:prstGeom prst="rect">
            <a:avLst/>
          </a:prstGeom>
        </p:spPr>
      </p:pic>
      <p:sp>
        <p:nvSpPr>
          <p:cNvPr id="47" name="Content Placeholder 2"/>
          <p:cNvSpPr txBox="1">
            <a:spLocks/>
          </p:cNvSpPr>
          <p:nvPr/>
        </p:nvSpPr>
        <p:spPr>
          <a:xfrm>
            <a:off x="1102253" y="3740443"/>
            <a:ext cx="1713820" cy="373511"/>
          </a:xfrm>
          <a:prstGeom prst="rect">
            <a:avLst/>
          </a:prstGeom>
        </p:spPr>
        <p:txBody>
          <a:bodyPr/>
          <a:lstStyle>
            <a:lvl1pPr marL="0" indent="0" algn="l" defTabSz="457200" rtl="0" eaLnBrk="1" latinLnBrk="0" hangingPunct="1">
              <a:spcBef>
                <a:spcPct val="20000"/>
              </a:spcBef>
              <a:buFontTx/>
              <a:buNone/>
              <a:defRPr sz="2400" b="0" i="0" kern="1200">
                <a:solidFill>
                  <a:schemeClr val="accent6">
                    <a:lumMod val="50000"/>
                  </a:schemeClr>
                </a:solidFill>
                <a:latin typeface="Arial"/>
                <a:ea typeface="+mn-ea"/>
                <a:cs typeface="Arial"/>
              </a:defRPr>
            </a:lvl1pPr>
            <a:lvl2pPr marL="742950" indent="-285750" algn="l" defTabSz="457200" rtl="0" eaLnBrk="1" latinLnBrk="0" hangingPunct="1">
              <a:spcBef>
                <a:spcPct val="20000"/>
              </a:spcBef>
              <a:buFont typeface="Arial"/>
              <a:buChar char="•"/>
              <a:defRPr sz="2000" b="0" i="0" kern="1200">
                <a:solidFill>
                  <a:schemeClr val="accent6">
                    <a:lumMod val="50000"/>
                  </a:schemeClr>
                </a:solidFill>
                <a:latin typeface="Arial"/>
                <a:ea typeface="+mn-ea"/>
                <a:cs typeface="Arial"/>
              </a:defRPr>
            </a:lvl2pPr>
            <a:lvl3pPr marL="1143000" indent="-228600" algn="l" defTabSz="457200" rtl="0" eaLnBrk="1" latinLnBrk="0" hangingPunct="1">
              <a:spcBef>
                <a:spcPct val="20000"/>
              </a:spcBef>
              <a:buFont typeface="Arial"/>
              <a:buChar char="•"/>
              <a:defRPr sz="1800" b="0" i="0" kern="1200">
                <a:solidFill>
                  <a:schemeClr val="accent6">
                    <a:lumMod val="50000"/>
                  </a:schemeClr>
                </a:solidFill>
                <a:latin typeface="Arial"/>
                <a:ea typeface="+mn-ea"/>
                <a:cs typeface="Arial"/>
              </a:defRPr>
            </a:lvl3pPr>
            <a:lvl4pPr marL="1600200" indent="-228600" algn="l" defTabSz="457200" rtl="0" eaLnBrk="1" latinLnBrk="0" hangingPunct="1">
              <a:spcBef>
                <a:spcPct val="20000"/>
              </a:spcBef>
              <a:buFont typeface="Arial"/>
              <a:buChar char="–"/>
              <a:defRPr sz="1600" b="0" i="0" kern="1200">
                <a:solidFill>
                  <a:schemeClr val="accent6">
                    <a:lumMod val="50000"/>
                  </a:schemeClr>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chemeClr val="accent6">
                    <a:lumMod val="50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800" dirty="0">
                <a:solidFill>
                  <a:schemeClr val="tx1"/>
                </a:solidFill>
                <a:latin typeface="Amazon Ember" charset="0"/>
                <a:ea typeface="Amazon Ember" charset="0"/>
                <a:cs typeface="Amazon Ember" charset="0"/>
              </a:rPr>
              <a:t>w</a:t>
            </a:r>
            <a:r>
              <a:rPr lang="en-US" sz="1800" dirty="0" smtClean="0">
                <a:solidFill>
                  <a:schemeClr val="tx1"/>
                </a:solidFill>
                <a:latin typeface="Amazon Ember" charset="0"/>
                <a:ea typeface="Amazon Ember" charset="0"/>
                <a:cs typeface="Amazon Ember" charset="0"/>
              </a:rPr>
              <a:t>ith Shift</a:t>
            </a:r>
          </a:p>
        </p:txBody>
      </p:sp>
      <p:sp>
        <p:nvSpPr>
          <p:cNvPr id="48" name="Content Placeholder 2"/>
          <p:cNvSpPr txBox="1">
            <a:spLocks/>
          </p:cNvSpPr>
          <p:nvPr/>
        </p:nvSpPr>
        <p:spPr>
          <a:xfrm>
            <a:off x="5695606" y="3740443"/>
            <a:ext cx="2087349" cy="373511"/>
          </a:xfrm>
          <a:prstGeom prst="rect">
            <a:avLst/>
          </a:prstGeom>
        </p:spPr>
        <p:txBody>
          <a:bodyPr/>
          <a:lstStyle>
            <a:lvl1pPr marL="0" indent="0" algn="l" defTabSz="457200" rtl="0" eaLnBrk="1" latinLnBrk="0" hangingPunct="1">
              <a:spcBef>
                <a:spcPct val="20000"/>
              </a:spcBef>
              <a:buFontTx/>
              <a:buNone/>
              <a:defRPr sz="2400" b="0" i="0" kern="1200">
                <a:solidFill>
                  <a:schemeClr val="accent6">
                    <a:lumMod val="50000"/>
                  </a:schemeClr>
                </a:solidFill>
                <a:latin typeface="Arial"/>
                <a:ea typeface="+mn-ea"/>
                <a:cs typeface="Arial"/>
              </a:defRPr>
            </a:lvl1pPr>
            <a:lvl2pPr marL="742950" indent="-285750" algn="l" defTabSz="457200" rtl="0" eaLnBrk="1" latinLnBrk="0" hangingPunct="1">
              <a:spcBef>
                <a:spcPct val="20000"/>
              </a:spcBef>
              <a:buFont typeface="Arial"/>
              <a:buChar char="•"/>
              <a:defRPr sz="2000" b="0" i="0" kern="1200">
                <a:solidFill>
                  <a:schemeClr val="accent6">
                    <a:lumMod val="50000"/>
                  </a:schemeClr>
                </a:solidFill>
                <a:latin typeface="Arial"/>
                <a:ea typeface="+mn-ea"/>
                <a:cs typeface="Arial"/>
              </a:defRPr>
            </a:lvl2pPr>
            <a:lvl3pPr marL="1143000" indent="-228600" algn="l" defTabSz="457200" rtl="0" eaLnBrk="1" latinLnBrk="0" hangingPunct="1">
              <a:spcBef>
                <a:spcPct val="20000"/>
              </a:spcBef>
              <a:buFont typeface="Arial"/>
              <a:buChar char="•"/>
              <a:defRPr sz="1800" b="0" i="0" kern="1200">
                <a:solidFill>
                  <a:schemeClr val="accent6">
                    <a:lumMod val="50000"/>
                  </a:schemeClr>
                </a:solidFill>
                <a:latin typeface="Arial"/>
                <a:ea typeface="+mn-ea"/>
                <a:cs typeface="Arial"/>
              </a:defRPr>
            </a:lvl3pPr>
            <a:lvl4pPr marL="1600200" indent="-228600" algn="l" defTabSz="457200" rtl="0" eaLnBrk="1" latinLnBrk="0" hangingPunct="1">
              <a:spcBef>
                <a:spcPct val="20000"/>
              </a:spcBef>
              <a:buFont typeface="Arial"/>
              <a:buChar char="–"/>
              <a:defRPr sz="1600" b="0" i="0" kern="1200">
                <a:solidFill>
                  <a:schemeClr val="accent6">
                    <a:lumMod val="50000"/>
                  </a:schemeClr>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chemeClr val="accent6">
                    <a:lumMod val="50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ctr"/>
            <a:r>
              <a:rPr lang="en-US" sz="1800" dirty="0" smtClean="0">
                <a:solidFill>
                  <a:schemeClr val="tx1"/>
                </a:solidFill>
                <a:latin typeface="Amazon Ember" charset="0"/>
                <a:ea typeface="Amazon Ember" charset="0"/>
                <a:cs typeface="Amazon Ember" charset="0"/>
              </a:rPr>
              <a:t>without Shift</a:t>
            </a:r>
          </a:p>
        </p:txBody>
      </p:sp>
    </p:spTree>
    <p:extLst>
      <p:ext uri="{BB962C8B-B14F-4D97-AF65-F5344CB8AC3E}">
        <p14:creationId xmlns:p14="http://schemas.microsoft.com/office/powerpoint/2010/main" val="146335962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p:cNvSpPr>
            <a:spLocks noGrp="1"/>
          </p:cNvSpPr>
          <p:nvPr>
            <p:ph type="body" sz="quarter" idx="11"/>
          </p:nvPr>
        </p:nvSpPr>
        <p:spPr/>
        <p:txBody>
          <a:bodyPr/>
          <a:lstStyle/>
          <a:p>
            <a:r>
              <a:rPr lang="en-US" dirty="0" smtClean="0"/>
              <a:t>THANK YOU!</a:t>
            </a:r>
            <a:endParaRPr lang="en-US" dirty="0"/>
          </a:p>
        </p:txBody>
      </p:sp>
      <p:sp>
        <p:nvSpPr>
          <p:cNvPr id="16" name="Text Placeholder 15"/>
          <p:cNvSpPr>
            <a:spLocks noGrp="1"/>
          </p:cNvSpPr>
          <p:nvPr>
            <p:ph type="body" sz="quarter" idx="12"/>
          </p:nvPr>
        </p:nvSpPr>
        <p:spPr/>
        <p:txBody>
          <a:bodyPr/>
          <a:lstStyle/>
          <a:p>
            <a:r>
              <a:rPr lang="en-US" dirty="0" smtClean="0"/>
              <a:t>CLICK TO ADD TEXT</a:t>
            </a:r>
            <a:endParaRPr lang="en-US" dirty="0"/>
          </a:p>
        </p:txBody>
      </p:sp>
      <p:sp>
        <p:nvSpPr>
          <p:cNvPr id="17" name="Text Placeholder 16"/>
          <p:cNvSpPr>
            <a:spLocks noGrp="1"/>
          </p:cNvSpPr>
          <p:nvPr>
            <p:ph type="body" sz="quarter" idx="13"/>
          </p:nvPr>
        </p:nvSpPr>
        <p:spPr/>
        <p:txBody>
          <a:bodyPr/>
          <a:lstStyle/>
          <a:p>
            <a:r>
              <a:rPr lang="en-US" dirty="0" smtClean="0"/>
              <a:t>CLICK TO ADD TEXT</a:t>
            </a:r>
            <a:endParaRPr lang="en-US" dirty="0"/>
          </a:p>
        </p:txBody>
      </p:sp>
    </p:spTree>
    <p:extLst>
      <p:ext uri="{BB962C8B-B14F-4D97-AF65-F5344CB8AC3E}">
        <p14:creationId xmlns:p14="http://schemas.microsoft.com/office/powerpoint/2010/main" val="2032413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KUBERNETES CONCEPTS</a:t>
            </a:r>
            <a:endParaRPr lang="en-US" dirty="0"/>
          </a:p>
        </p:txBody>
      </p:sp>
      <p:sp>
        <p:nvSpPr>
          <p:cNvPr id="5" name="Text Placeholder 4"/>
          <p:cNvSpPr>
            <a:spLocks noGrp="1"/>
          </p:cNvSpPr>
          <p:nvPr>
            <p:ph type="body" sz="quarter" idx="12"/>
          </p:nvPr>
        </p:nvSpPr>
        <p:spPr/>
        <p:txBody>
          <a:bodyPr/>
          <a:lstStyle/>
          <a:p>
            <a:r>
              <a:rPr lang="en-US" dirty="0" smtClean="0"/>
              <a:t>CLICK TO ADD TEXT</a:t>
            </a:r>
          </a:p>
          <a:p>
            <a:r>
              <a:rPr lang="en-US" dirty="0" smtClean="0"/>
              <a:t>CLICK TO ADD TEXT</a:t>
            </a:r>
          </a:p>
          <a:p>
            <a:r>
              <a:rPr lang="en-US" dirty="0" smtClean="0"/>
              <a:t>CLICK TO ADD TEXT</a:t>
            </a:r>
          </a:p>
          <a:p>
            <a:r>
              <a:rPr lang="en-US" dirty="0" smtClean="0"/>
              <a:t>CLICK TO ADD TEXT</a:t>
            </a:r>
            <a:endParaRPr lang="en-US" dirty="0"/>
          </a:p>
        </p:txBody>
      </p:sp>
      <p:sp>
        <p:nvSpPr>
          <p:cNvPr id="6" name="Text Placeholder 5"/>
          <p:cNvSpPr>
            <a:spLocks noGrp="1"/>
          </p:cNvSpPr>
          <p:nvPr>
            <p:ph type="body" sz="quarter" idx="13"/>
          </p:nvPr>
        </p:nvSpPr>
        <p:spPr/>
        <p:txBody>
          <a:bodyPr/>
          <a:lstStyle/>
          <a:p>
            <a:r>
              <a:rPr lang="en-US" dirty="0" smtClean="0"/>
              <a:t>CLICK TO ADD TEXT</a:t>
            </a:r>
            <a:endParaRPr lang="en-US" dirty="0"/>
          </a:p>
        </p:txBody>
      </p:sp>
    </p:spTree>
    <p:extLst>
      <p:ext uri="{BB962C8B-B14F-4D97-AF65-F5344CB8AC3E}">
        <p14:creationId xmlns:p14="http://schemas.microsoft.com/office/powerpoint/2010/main" val="1921685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
          <p:cNvGraphicFramePr>
            <a:graphicFrameLocks noGrp="1"/>
          </p:cNvGraphicFramePr>
          <p:nvPr>
            <p:ph idx="1"/>
            <p:extLst/>
          </p:nvPr>
        </p:nvGraphicFramePr>
        <p:xfrm>
          <a:off x="628651" y="809624"/>
          <a:ext cx="7791450" cy="4112581"/>
        </p:xfrm>
        <a:graphic>
          <a:graphicData uri="http://schemas.openxmlformats.org/drawingml/2006/table">
            <a:tbl>
              <a:tblPr firstRow="1" bandRow="1">
                <a:tableStyleId>{21E4AEA4-8DFA-4A89-87EB-49C32662AFE0}</a:tableStyleId>
              </a:tblPr>
              <a:tblGrid>
                <a:gridCol w="4977870"/>
                <a:gridCol w="1538615"/>
                <a:gridCol w="1274965"/>
              </a:tblGrid>
              <a:tr h="480060">
                <a:tc>
                  <a:txBody>
                    <a:bodyPr/>
                    <a:lstStyle/>
                    <a:p>
                      <a:r>
                        <a:rPr lang="en-US" sz="1400" dirty="0" smtClean="0"/>
                        <a:t>Title</a:t>
                      </a:r>
                      <a:endParaRPr lang="en-US" sz="1400" dirty="0"/>
                    </a:p>
                  </a:txBody>
                  <a:tcPr marL="68580" marR="68580" marT="34290" marB="34290"/>
                </a:tc>
                <a:tc>
                  <a:txBody>
                    <a:bodyPr/>
                    <a:lstStyle/>
                    <a:p>
                      <a:pPr algn="ctr"/>
                      <a:r>
                        <a:rPr lang="en-US" sz="1400" dirty="0" smtClean="0"/>
                        <a:t>Recommendation</a:t>
                      </a:r>
                      <a:endParaRPr lang="en-US" sz="1400" dirty="0"/>
                    </a:p>
                  </a:txBody>
                  <a:tcPr marL="68580" marR="68580" marT="34290" marB="34290"/>
                </a:tc>
                <a:tc>
                  <a:txBody>
                    <a:bodyPr/>
                    <a:lstStyle/>
                    <a:p>
                      <a:pPr algn="ctr"/>
                      <a:r>
                        <a:rPr lang="en-US" sz="1400" dirty="0" smtClean="0"/>
                        <a:t>Time (minutes)</a:t>
                      </a:r>
                      <a:endParaRPr lang="en-US" sz="1400" dirty="0"/>
                    </a:p>
                  </a:txBody>
                  <a:tcPr marL="68580" marR="68580" marT="34290" marB="34290"/>
                </a:tc>
              </a:tr>
              <a:tr h="39901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t>Introduction</a:t>
                      </a:r>
                      <a:r>
                        <a:rPr lang="en-US" sz="1400" b="1" baseline="0" dirty="0" smtClean="0"/>
                        <a:t> to Kubernetes (terminology, </a:t>
                      </a:r>
                      <a:r>
                        <a:rPr lang="en-US" sz="1400" b="1" baseline="0" dirty="0" err="1" smtClean="0"/>
                        <a:t>minikube</a:t>
                      </a:r>
                      <a:r>
                        <a:rPr lang="en-US" sz="1400" b="1" baseline="0" dirty="0" smtClean="0"/>
                        <a:t>)</a:t>
                      </a:r>
                      <a:endParaRPr lang="en-US" sz="1400" b="1" dirty="0" smtClean="0"/>
                    </a:p>
                  </a:txBody>
                  <a:tcPr marL="68580" marR="68580" marT="34290" marB="34290"/>
                </a:tc>
                <a:tc>
                  <a:txBody>
                    <a:bodyPr/>
                    <a:lstStyle/>
                    <a:p>
                      <a:pPr algn="ctr"/>
                      <a:endParaRPr lang="en-US" sz="1400" b="1" dirty="0"/>
                    </a:p>
                  </a:txBody>
                  <a:tcPr marL="68580" marR="68580" marT="34290" marB="34290"/>
                </a:tc>
                <a:tc>
                  <a:txBody>
                    <a:bodyPr/>
                    <a:lstStyle/>
                    <a:p>
                      <a:pPr algn="ctr"/>
                      <a:r>
                        <a:rPr lang="en-US" sz="1400" b="1" dirty="0" smtClean="0"/>
                        <a:t>30</a:t>
                      </a:r>
                      <a:endParaRPr lang="en-US" sz="1400" b="1" dirty="0"/>
                    </a:p>
                  </a:txBody>
                  <a:tcPr marL="68580" marR="68580" marT="34290" marB="34290"/>
                </a:tc>
              </a:tr>
              <a:tr h="540473">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t>Beginners</a:t>
                      </a:r>
                      <a:r>
                        <a:rPr lang="en-US" sz="1400" b="1" baseline="0" dirty="0" smtClean="0"/>
                        <a:t> </a:t>
                      </a:r>
                      <a:r>
                        <a:rPr lang="en-US" sz="1400" b="1" dirty="0" smtClean="0"/>
                        <a:t>tutorials (setup</a:t>
                      </a:r>
                      <a:r>
                        <a:rPr lang="en-US" sz="1400" b="1" baseline="0" dirty="0" smtClean="0"/>
                        <a:t> </a:t>
                      </a:r>
                      <a:r>
                        <a:rPr lang="en-US" sz="1400" b="1" baseline="0" dirty="0" err="1" smtClean="0"/>
                        <a:t>minikube</a:t>
                      </a:r>
                      <a:r>
                        <a:rPr lang="en-US" sz="1400" b="1" baseline="0" dirty="0" smtClean="0"/>
                        <a:t>, </a:t>
                      </a:r>
                      <a:r>
                        <a:rPr lang="en-US" sz="1400" b="1" dirty="0" smtClean="0"/>
                        <a:t>install</a:t>
                      </a:r>
                      <a:r>
                        <a:rPr lang="en-US" sz="1400" b="1" baseline="0" dirty="0" smtClean="0"/>
                        <a:t> k8s cluster, deployment concepts)</a:t>
                      </a:r>
                      <a:endParaRPr lang="en-US" sz="1400" b="1" dirty="0" smtClean="0"/>
                    </a:p>
                  </a:txBody>
                  <a:tcPr marL="68580" marR="68580" marT="34290" marB="34290"/>
                </a:tc>
                <a:tc>
                  <a:txBody>
                    <a:bodyPr/>
                    <a:lstStyle/>
                    <a:p>
                      <a:pPr algn="ctr"/>
                      <a:r>
                        <a:rPr lang="en-US" sz="1400" b="1" dirty="0" smtClean="0"/>
                        <a:t>Complete all</a:t>
                      </a:r>
                      <a:endParaRPr lang="en-US" sz="1400" b="1" dirty="0"/>
                    </a:p>
                  </a:txBody>
                  <a:tcPr marL="68580" marR="68580" marT="34290" marB="34290"/>
                </a:tc>
                <a:tc>
                  <a:txBody>
                    <a:bodyPr/>
                    <a:lstStyle/>
                    <a:p>
                      <a:pPr algn="ctr"/>
                      <a:r>
                        <a:rPr lang="en-US" sz="1400" b="1" dirty="0" smtClean="0"/>
                        <a:t>60</a:t>
                      </a:r>
                      <a:endParaRPr lang="en-US" sz="1400" b="1" dirty="0"/>
                    </a:p>
                  </a:txBody>
                  <a:tcPr marL="68580" marR="68580" marT="34290" marB="34290"/>
                </a:tc>
              </a:tr>
              <a:tr h="685800">
                <a:tc>
                  <a:txBody>
                    <a:bodyPr/>
                    <a:lstStyle/>
                    <a:p>
                      <a:r>
                        <a:rPr lang="en-US" sz="1400" b="1" dirty="0" smtClean="0"/>
                        <a:t>Mid-level tutorials (Monitoring</a:t>
                      </a:r>
                      <a:r>
                        <a:rPr lang="en-US" sz="1400" b="1" baseline="0" dirty="0" smtClean="0"/>
                        <a:t> with Prometheus, Logging with CloudWatch Logs, Cluster upgrades, Cluster scaling, App scaling</a:t>
                      </a:r>
                      <a:r>
                        <a:rPr lang="en-US" sz="1400" b="1" dirty="0" smtClean="0"/>
                        <a:t>)</a:t>
                      </a:r>
                      <a:endParaRPr lang="en-US" sz="1400" b="1" dirty="0"/>
                    </a:p>
                  </a:txBody>
                  <a:tcPr marL="68580" marR="68580" marT="34290" marB="34290"/>
                </a:tc>
                <a:tc>
                  <a:txBody>
                    <a:bodyPr/>
                    <a:lstStyle/>
                    <a:p>
                      <a:pPr algn="ctr"/>
                      <a:r>
                        <a:rPr lang="en-US" sz="1400" b="1" dirty="0" smtClean="0"/>
                        <a:t>Pick 3</a:t>
                      </a:r>
                      <a:endParaRPr lang="en-US" sz="1400" b="1" dirty="0"/>
                    </a:p>
                  </a:txBody>
                  <a:tcPr marL="68580" marR="68580" marT="34290" marB="34290"/>
                </a:tc>
                <a:tc>
                  <a:txBody>
                    <a:bodyPr/>
                    <a:lstStyle/>
                    <a:p>
                      <a:pPr algn="ctr"/>
                      <a:r>
                        <a:rPr lang="en-US" sz="1400" b="1" dirty="0" smtClean="0"/>
                        <a:t>90</a:t>
                      </a:r>
                      <a:endParaRPr lang="en-US" sz="1400" b="1" dirty="0"/>
                    </a:p>
                  </a:txBody>
                  <a:tcPr marL="68580" marR="68580" marT="34290" marB="34290"/>
                </a:tc>
              </a:tr>
              <a:tr h="399011">
                <a:tc>
                  <a:txBody>
                    <a:bodyPr/>
                    <a:lstStyle/>
                    <a:p>
                      <a:r>
                        <a:rPr lang="en-US" sz="1400" b="1" dirty="0" smtClean="0"/>
                        <a:t>Break</a:t>
                      </a:r>
                      <a:endParaRPr lang="en-US" sz="1400" b="1" dirty="0"/>
                    </a:p>
                  </a:txBody>
                  <a:tcPr marL="68580" marR="68580" marT="34290" marB="34290"/>
                </a:tc>
                <a:tc>
                  <a:txBody>
                    <a:bodyPr/>
                    <a:lstStyle/>
                    <a:p>
                      <a:pPr algn="ctr"/>
                      <a:endParaRPr lang="en-US" sz="1400" b="1" dirty="0"/>
                    </a:p>
                  </a:txBody>
                  <a:tcPr marL="68580" marR="68580" marT="34290" marB="34290"/>
                </a:tc>
                <a:tc>
                  <a:txBody>
                    <a:bodyPr/>
                    <a:lstStyle/>
                    <a:p>
                      <a:pPr algn="ctr"/>
                      <a:r>
                        <a:rPr lang="en-US" sz="1400" b="1" dirty="0" smtClean="0"/>
                        <a:t>15</a:t>
                      </a:r>
                      <a:endParaRPr lang="en-US" sz="1400" b="1" dirty="0"/>
                    </a:p>
                  </a:txBody>
                  <a:tcPr marL="68580" marR="68580" marT="34290" marB="34290"/>
                </a:tc>
              </a:tr>
              <a:tr h="399011">
                <a:tc>
                  <a:txBody>
                    <a:bodyPr/>
                    <a:lstStyle/>
                    <a:p>
                      <a:r>
                        <a:rPr lang="en-US" sz="1400" b="1" dirty="0" smtClean="0"/>
                        <a:t>Networking</a:t>
                      </a:r>
                      <a:r>
                        <a:rPr lang="en-US" sz="1400" b="1" baseline="0" dirty="0" smtClean="0"/>
                        <a:t> and Storage options</a:t>
                      </a:r>
                      <a:endParaRPr lang="en-US" sz="1400" b="1" dirty="0"/>
                    </a:p>
                  </a:txBody>
                  <a:tcPr marL="68580" marR="68580" marT="34290" marB="34290"/>
                </a:tc>
                <a:tc>
                  <a:txBody>
                    <a:bodyPr/>
                    <a:lstStyle/>
                    <a:p>
                      <a:pPr algn="ctr"/>
                      <a:endParaRPr lang="en-US" sz="1400" b="1" dirty="0"/>
                    </a:p>
                  </a:txBody>
                  <a:tcPr marL="68580" marR="68580" marT="34290" marB="34290"/>
                </a:tc>
                <a:tc>
                  <a:txBody>
                    <a:bodyPr/>
                    <a:lstStyle/>
                    <a:p>
                      <a:pPr algn="ctr"/>
                      <a:r>
                        <a:rPr lang="en-US" sz="1400" b="1" dirty="0" smtClean="0"/>
                        <a:t>30</a:t>
                      </a:r>
                      <a:endParaRPr lang="en-US" sz="1400" b="1" dirty="0"/>
                    </a:p>
                  </a:txBody>
                  <a:tcPr marL="68580" marR="68580" marT="34290" marB="34290"/>
                </a:tc>
              </a:tr>
              <a:tr h="399011">
                <a:tc>
                  <a:txBody>
                    <a:bodyPr/>
                    <a:lstStyle/>
                    <a:p>
                      <a:r>
                        <a:rPr lang="en-US" sz="1400" b="1" dirty="0" smtClean="0"/>
                        <a:t>Service Discovery, Service Mesh,</a:t>
                      </a:r>
                      <a:r>
                        <a:rPr lang="en-US" sz="1400" b="1" baseline="0" dirty="0" smtClean="0"/>
                        <a:t> Distributed Tracing</a:t>
                      </a:r>
                      <a:endParaRPr lang="en-US" sz="1400" b="1" dirty="0"/>
                    </a:p>
                  </a:txBody>
                  <a:tcPr marL="68580" marR="68580" marT="34290" marB="34290"/>
                </a:tc>
                <a:tc>
                  <a:txBody>
                    <a:bodyPr/>
                    <a:lstStyle/>
                    <a:p>
                      <a:pPr algn="ctr"/>
                      <a:endParaRPr lang="en-US" sz="1400" b="1" dirty="0"/>
                    </a:p>
                  </a:txBody>
                  <a:tcPr marL="68580" marR="68580" marT="34290" marB="34290"/>
                </a:tc>
                <a:tc>
                  <a:txBody>
                    <a:bodyPr/>
                    <a:lstStyle/>
                    <a:p>
                      <a:pPr algn="ctr"/>
                      <a:r>
                        <a:rPr lang="en-US" sz="1400" b="1" dirty="0" smtClean="0"/>
                        <a:t>30</a:t>
                      </a:r>
                      <a:endParaRPr lang="en-US" sz="1400" b="1" dirty="0"/>
                    </a:p>
                  </a:txBody>
                  <a:tcPr marL="68580" marR="68580" marT="34290" marB="34290"/>
                </a:tc>
              </a:tr>
              <a:tr h="77210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t>Advanced tutorials</a:t>
                      </a:r>
                      <a:r>
                        <a:rPr lang="en-US" sz="1400" b="1" baseline="0" dirty="0" smtClean="0"/>
                        <a:t> (Network policies with Calico, IAM roles with kube2iam, </a:t>
                      </a:r>
                      <a:r>
                        <a:rPr lang="en-US" sz="1400" b="1" baseline="0" dirty="0" err="1" smtClean="0"/>
                        <a:t>Statefulsets</a:t>
                      </a:r>
                      <a:r>
                        <a:rPr lang="en-US" sz="1400" b="1" baseline="0" dirty="0" smtClean="0"/>
                        <a:t> with EBS, ALB Ingress Controller, Service mesh with </a:t>
                      </a:r>
                      <a:r>
                        <a:rPr lang="en-US" sz="1400" b="1" baseline="0" dirty="0" err="1" smtClean="0"/>
                        <a:t>Linkerd</a:t>
                      </a:r>
                      <a:r>
                        <a:rPr lang="en-US" sz="1400" b="1" baseline="0" dirty="0" smtClean="0"/>
                        <a:t>)</a:t>
                      </a:r>
                      <a:endParaRPr lang="en-US" sz="1400" b="1" dirty="0" smtClean="0"/>
                    </a:p>
                  </a:txBody>
                  <a:tcPr marL="68580" marR="68580" marT="34290" marB="34290"/>
                </a:tc>
                <a:tc>
                  <a:txBody>
                    <a:bodyPr/>
                    <a:lstStyle/>
                    <a:p>
                      <a:pPr algn="ctr"/>
                      <a:r>
                        <a:rPr lang="en-US" sz="1400" b="1" dirty="0" smtClean="0"/>
                        <a:t>Pick 2</a:t>
                      </a:r>
                      <a:endParaRPr lang="en-US" sz="1400" b="1" dirty="0"/>
                    </a:p>
                  </a:txBody>
                  <a:tcPr marL="68580" marR="68580" marT="34290" marB="34290"/>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1" dirty="0" smtClean="0"/>
                        <a:t>90</a:t>
                      </a:r>
                    </a:p>
                    <a:p>
                      <a:pPr algn="ctr"/>
                      <a:endParaRPr lang="en-US" sz="1400" b="1" dirty="0"/>
                    </a:p>
                  </a:txBody>
                  <a:tcPr marL="68580" marR="68580" marT="34290" marB="34290"/>
                </a:tc>
              </a:tr>
            </a:tbl>
          </a:graphicData>
        </a:graphic>
      </p:graphicFrame>
      <p:sp>
        <p:nvSpPr>
          <p:cNvPr id="5" name="Title 1"/>
          <p:cNvSpPr txBox="1">
            <a:spLocks/>
          </p:cNvSpPr>
          <p:nvPr/>
        </p:nvSpPr>
        <p:spPr>
          <a:xfrm>
            <a:off x="542926" y="166433"/>
            <a:ext cx="6153978" cy="408894"/>
          </a:xfrm>
          <a:prstGeom prst="rect">
            <a:avLst/>
          </a:prstGeom>
        </p:spPr>
        <p:txBody>
          <a:bodyPr vert="horz" lIns="68580" tIns="34290" rIns="68580" bIns="34290" rtlCol="0" anchor="t">
            <a:noAutofit/>
          </a:bodyPr>
          <a:lstStyle>
            <a:lvl1pPr algn="l" defTabSz="457200" rtl="0" eaLnBrk="1" latinLnBrk="0" hangingPunct="1">
              <a:spcBef>
                <a:spcPct val="0"/>
              </a:spcBef>
              <a:buNone/>
              <a:defRPr sz="2800" b="1" i="0" kern="1200">
                <a:solidFill>
                  <a:schemeClr val="accent6">
                    <a:lumMod val="50000"/>
                  </a:schemeClr>
                </a:solidFill>
                <a:latin typeface="Arial"/>
                <a:ea typeface="+mj-ea"/>
                <a:cs typeface="Arial"/>
              </a:defRPr>
            </a:lvl1pPr>
          </a:lstStyle>
          <a:p>
            <a:pPr defTabSz="342900">
              <a:defRPr/>
            </a:pPr>
            <a:r>
              <a:rPr lang="en-US" sz="2400" dirty="0">
                <a:solidFill>
                  <a:schemeClr val="tx1"/>
                </a:solidFill>
                <a:ea typeface=""/>
              </a:rPr>
              <a:t>Agenda</a:t>
            </a:r>
          </a:p>
        </p:txBody>
      </p:sp>
    </p:spTree>
    <p:extLst>
      <p:ext uri="{BB962C8B-B14F-4D97-AF65-F5344CB8AC3E}">
        <p14:creationId xmlns:p14="http://schemas.microsoft.com/office/powerpoint/2010/main" val="20573719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Kubernetes?</a:t>
            </a:r>
            <a:endParaRPr lang="en-US" dirty="0"/>
          </a:p>
        </p:txBody>
      </p:sp>
      <p:sp>
        <p:nvSpPr>
          <p:cNvPr id="3" name="Content Placeholder 2"/>
          <p:cNvSpPr>
            <a:spLocks noGrp="1"/>
          </p:cNvSpPr>
          <p:nvPr>
            <p:ph sz="quarter" idx="10"/>
          </p:nvPr>
        </p:nvSpPr>
        <p:spPr/>
        <p:txBody>
          <a:bodyPr/>
          <a:lstStyle/>
          <a:p>
            <a:pPr marL="342900" indent="-342900">
              <a:buFont typeface="Arial" charset="0"/>
              <a:buChar char="•"/>
            </a:pPr>
            <a:r>
              <a:rPr lang="en-US" sz="1800" dirty="0"/>
              <a:t>Ancient </a:t>
            </a:r>
            <a:r>
              <a:rPr lang="en-US" sz="1800" dirty="0" err="1"/>
              <a:t>greek</a:t>
            </a:r>
            <a:r>
              <a:rPr lang="en-US" sz="1800" dirty="0"/>
              <a:t> for “Helmsman”. Root of the word “Governor”, “Cybernetics”</a:t>
            </a:r>
          </a:p>
          <a:p>
            <a:pPr marL="342900" indent="-342900">
              <a:buFont typeface="Arial" charset="0"/>
              <a:buChar char="•"/>
            </a:pPr>
            <a:r>
              <a:rPr lang="en-US" sz="1800" dirty="0"/>
              <a:t>Open source orchestration system for containers</a:t>
            </a:r>
          </a:p>
          <a:p>
            <a:pPr lvl="1"/>
            <a:r>
              <a:rPr lang="en-US" sz="1600" dirty="0"/>
              <a:t>Docker, </a:t>
            </a:r>
            <a:r>
              <a:rPr lang="en-US" sz="1600" dirty="0" err="1"/>
              <a:t>rkt</a:t>
            </a:r>
            <a:r>
              <a:rPr lang="en-US" sz="1600" dirty="0"/>
              <a:t>, OCI, …</a:t>
            </a:r>
          </a:p>
          <a:p>
            <a:pPr marL="342900" indent="-342900">
              <a:buFont typeface="Arial" charset="0"/>
              <a:buChar char="•"/>
            </a:pPr>
            <a:r>
              <a:rPr lang="en-US" sz="1800" dirty="0"/>
              <a:t>A Cloud Native Computing Foundation </a:t>
            </a:r>
            <a:r>
              <a:rPr lang="en-US" sz="1800" dirty="0" smtClean="0"/>
              <a:t>(CNCF) project</a:t>
            </a:r>
            <a:endParaRPr lang="en-US" sz="1800" dirty="0"/>
          </a:p>
          <a:p>
            <a:pPr marL="342900" indent="-342900">
              <a:buFont typeface="Arial" charset="0"/>
              <a:buChar char="•"/>
            </a:pPr>
            <a:r>
              <a:rPr lang="en-US" sz="1800" dirty="0"/>
              <a:t>Active open source project and growing ecosystem</a:t>
            </a:r>
          </a:p>
          <a:p>
            <a:pPr lvl="1"/>
            <a:r>
              <a:rPr lang="en-US" sz="1600" dirty="0"/>
              <a:t>&gt;27K stars, &gt;1900 contributors</a:t>
            </a:r>
          </a:p>
          <a:p>
            <a:pPr marL="342900" indent="-342900">
              <a:buFont typeface="Arial" charset="0"/>
              <a:buChar char="•"/>
            </a:pPr>
            <a:r>
              <a:rPr lang="en-US" sz="1800" dirty="0"/>
              <a:t>Written in </a:t>
            </a:r>
            <a:r>
              <a:rPr lang="en-US" sz="1800" dirty="0" smtClean="0"/>
              <a:t>Go</a:t>
            </a:r>
            <a:endParaRPr lang="en-US" sz="1800" dirty="0"/>
          </a:p>
        </p:txBody>
      </p:sp>
    </p:spTree>
    <p:extLst>
      <p:ext uri="{BB962C8B-B14F-4D97-AF65-F5344CB8AC3E}">
        <p14:creationId xmlns:p14="http://schemas.microsoft.com/office/powerpoint/2010/main" val="1851318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Kubernetes?</a:t>
            </a:r>
            <a:endParaRPr lang="en-US" dirty="0"/>
          </a:p>
        </p:txBody>
      </p:sp>
      <p:sp>
        <p:nvSpPr>
          <p:cNvPr id="3" name="Content Placeholder 2"/>
          <p:cNvSpPr>
            <a:spLocks noGrp="1"/>
          </p:cNvSpPr>
          <p:nvPr>
            <p:ph sz="quarter" idx="10"/>
          </p:nvPr>
        </p:nvSpPr>
        <p:spPr/>
        <p:txBody>
          <a:bodyPr/>
          <a:lstStyle/>
          <a:p>
            <a:r>
              <a:rPr lang="en-US" sz="1800" dirty="0" smtClean="0"/>
              <a:t>Provide declarative primitive for the “desired state”</a:t>
            </a:r>
            <a:r>
              <a:rPr lang="en-US" sz="1800" dirty="0"/>
              <a:t>	</a:t>
            </a:r>
            <a:endParaRPr lang="en-US" sz="1800" dirty="0" smtClean="0"/>
          </a:p>
          <a:p>
            <a:r>
              <a:rPr lang="en-US" sz="1800" dirty="0" smtClean="0"/>
              <a:t>	Self-healing</a:t>
            </a:r>
          </a:p>
          <a:p>
            <a:r>
              <a:rPr lang="en-US" sz="1800" dirty="0"/>
              <a:t>	</a:t>
            </a:r>
            <a:r>
              <a:rPr lang="en-US" sz="1800" dirty="0" smtClean="0"/>
              <a:t>Automatic </a:t>
            </a:r>
            <a:r>
              <a:rPr lang="en-US" sz="1800" dirty="0" err="1" smtClean="0"/>
              <a:t>binpacking</a:t>
            </a:r>
            <a:endParaRPr lang="en-US" sz="1800" dirty="0" smtClean="0"/>
          </a:p>
          <a:p>
            <a:r>
              <a:rPr lang="en-US" sz="1800" dirty="0"/>
              <a:t>	</a:t>
            </a:r>
            <a:r>
              <a:rPr lang="en-US" sz="1800" dirty="0" smtClean="0"/>
              <a:t>Horizontal scaling</a:t>
            </a:r>
          </a:p>
          <a:p>
            <a:r>
              <a:rPr lang="en-US" sz="1800" dirty="0"/>
              <a:t>	</a:t>
            </a:r>
            <a:r>
              <a:rPr lang="en-US" sz="1800" dirty="0" smtClean="0"/>
              <a:t>Service discovery and load balancing</a:t>
            </a:r>
          </a:p>
          <a:p>
            <a:r>
              <a:rPr lang="en-US" sz="1800" dirty="0"/>
              <a:t>	</a:t>
            </a:r>
          </a:p>
        </p:txBody>
      </p:sp>
    </p:spTree>
    <p:extLst>
      <p:ext uri="{BB962C8B-B14F-4D97-AF65-F5344CB8AC3E}">
        <p14:creationId xmlns:p14="http://schemas.microsoft.com/office/powerpoint/2010/main" val="14735626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Pods: colocated group of containers that share an IP, namespace, storage volume…"/>
          <p:cNvSpPr txBox="1">
            <a:spLocks noGrp="1"/>
          </p:cNvSpPr>
          <p:nvPr>
            <p:ph sz="quarter" idx="10"/>
          </p:nvPr>
        </p:nvSpPr>
        <p:spPr>
          <a:prstGeom prst="rect">
            <a:avLst/>
          </a:prstGeom>
        </p:spPr>
        <p:txBody>
          <a:bodyPr>
            <a:noAutofit/>
          </a:bodyPr>
          <a:lstStyle/>
          <a:p>
            <a:pPr marL="84868" indent="-84868" defTabSz="306467">
              <a:spcBef>
                <a:spcPts val="563"/>
              </a:spcBef>
              <a:defRPr sz="5148"/>
            </a:pPr>
            <a:r>
              <a:rPr sz="1800" b="1" dirty="0">
                <a:latin typeface="Calibri" charset="0"/>
                <a:ea typeface="Calibri" charset="0"/>
                <a:cs typeface="Calibri" charset="0"/>
                <a:sym typeface="Helvetica"/>
              </a:rPr>
              <a:t>Pods</a:t>
            </a:r>
            <a:r>
              <a:rPr sz="1800" dirty="0">
                <a:latin typeface="Calibri" charset="0"/>
                <a:ea typeface="Calibri" charset="0"/>
                <a:cs typeface="Calibri" charset="0"/>
              </a:rPr>
              <a:t>: colocated group of containers that share an IP, namespace, storage volume</a:t>
            </a:r>
          </a:p>
          <a:p>
            <a:pPr marL="84868" indent="-84868" defTabSz="306467">
              <a:spcBef>
                <a:spcPts val="563"/>
              </a:spcBef>
              <a:defRPr sz="5148"/>
            </a:pPr>
            <a:r>
              <a:rPr sz="1800" b="1" dirty="0">
                <a:latin typeface="Calibri" charset="0"/>
                <a:ea typeface="Calibri" charset="0"/>
                <a:cs typeface="Calibri" charset="0"/>
                <a:sym typeface="Helvetica"/>
              </a:rPr>
              <a:t>Service</a:t>
            </a:r>
            <a:r>
              <a:rPr sz="1800" dirty="0">
                <a:latin typeface="Calibri" charset="0"/>
                <a:ea typeface="Calibri" charset="0"/>
                <a:cs typeface="Calibri" charset="0"/>
              </a:rPr>
              <a:t>: Single, stable name for a set of pods, also acts as LB</a:t>
            </a:r>
            <a:endParaRPr lang="en-US" sz="1800" dirty="0">
              <a:latin typeface="Calibri" charset="0"/>
              <a:ea typeface="Calibri" charset="0"/>
              <a:cs typeface="Calibri" charset="0"/>
            </a:endParaRPr>
          </a:p>
          <a:p>
            <a:pPr marL="84868" indent="-84868" defTabSz="306467">
              <a:spcBef>
                <a:spcPts val="563"/>
              </a:spcBef>
              <a:defRPr sz="5148"/>
            </a:pPr>
            <a:r>
              <a:rPr lang="en-US" sz="1800" b="1" dirty="0">
                <a:latin typeface="Calibri" charset="0"/>
                <a:ea typeface="Calibri" charset="0"/>
                <a:cs typeface="Calibri" charset="0"/>
                <a:sym typeface="Helvetica"/>
              </a:rPr>
              <a:t>Replication </a:t>
            </a:r>
            <a:r>
              <a:rPr lang="en-US" sz="1800" b="1" dirty="0" smtClean="0">
                <a:latin typeface="Calibri" charset="0"/>
                <a:ea typeface="Calibri" charset="0"/>
                <a:cs typeface="Calibri" charset="0"/>
                <a:sym typeface="Helvetica"/>
              </a:rPr>
              <a:t>Set</a:t>
            </a:r>
            <a:r>
              <a:rPr lang="en-US" sz="1800" dirty="0" smtClean="0">
                <a:latin typeface="Calibri" charset="0"/>
                <a:ea typeface="Calibri" charset="0"/>
                <a:cs typeface="Calibri" charset="0"/>
              </a:rPr>
              <a:t>: </a:t>
            </a:r>
            <a:r>
              <a:rPr lang="en-US" sz="1800" dirty="0">
                <a:latin typeface="Calibri" charset="0"/>
                <a:ea typeface="Calibri" charset="0"/>
                <a:cs typeface="Calibri" charset="0"/>
              </a:rPr>
              <a:t>manages the lifecycle of pods and ensures specified number are running</a:t>
            </a:r>
            <a:endParaRPr sz="1800" dirty="0">
              <a:latin typeface="Calibri" charset="0"/>
              <a:ea typeface="Calibri" charset="0"/>
              <a:cs typeface="Calibri" charset="0"/>
            </a:endParaRPr>
          </a:p>
          <a:p>
            <a:pPr marL="84868" indent="-84868" defTabSz="306467">
              <a:spcBef>
                <a:spcPts val="563"/>
              </a:spcBef>
              <a:defRPr sz="5148"/>
            </a:pPr>
            <a:r>
              <a:rPr sz="1800" b="1" dirty="0">
                <a:latin typeface="Calibri" charset="0"/>
                <a:ea typeface="Calibri" charset="0"/>
                <a:cs typeface="Calibri" charset="0"/>
                <a:sym typeface="Helvetica"/>
              </a:rPr>
              <a:t>Label</a:t>
            </a:r>
            <a:r>
              <a:rPr sz="1800" dirty="0">
                <a:latin typeface="Calibri" charset="0"/>
                <a:ea typeface="Calibri" charset="0"/>
                <a:cs typeface="Calibri" charset="0"/>
              </a:rPr>
              <a:t>: used to organize and select group of objects</a:t>
            </a:r>
          </a:p>
        </p:txBody>
      </p:sp>
      <p:sp>
        <p:nvSpPr>
          <p:cNvPr id="2" name="Title 1"/>
          <p:cNvSpPr>
            <a:spLocks noGrp="1"/>
          </p:cNvSpPr>
          <p:nvPr>
            <p:ph type="title"/>
          </p:nvPr>
        </p:nvSpPr>
        <p:spPr/>
        <p:txBody>
          <a:bodyPr/>
          <a:lstStyle/>
          <a:p>
            <a:r>
              <a:rPr lang="en-US" dirty="0" smtClean="0"/>
              <a:t>Kubernetes Concepts</a:t>
            </a:r>
            <a:endParaRPr lang="en-US" dirty="0"/>
          </a:p>
        </p:txBody>
      </p:sp>
      <p:sp>
        <p:nvSpPr>
          <p:cNvPr id="117" name="Slide Number"/>
          <p:cNvSpPr txBox="1">
            <a:spLocks noGrp="1"/>
          </p:cNvSpPr>
          <p:nvPr>
            <p:ph type="sldNum" sz="quarter" idx="4294967295"/>
          </p:nvPr>
        </p:nvSpPr>
        <p:spPr>
          <a:xfrm>
            <a:off x="8964613" y="4776788"/>
            <a:ext cx="179387" cy="169862"/>
          </a:xfrm>
          <a:prstGeom prst="rect">
            <a:avLst/>
          </a:prstGeom>
          <a:extLst>
            <a:ext uri="{C572A759-6A51-4108-AA02-DFA0A04FC94B}">
              <ma14:wrappingTextBoxFlag xmlns:ma14="http://schemas.microsoft.com/office/mac/drawingml/2011/main" val="1"/>
            </a:ext>
          </a:extLst>
        </p:spPr>
        <p:txBody>
          <a:bodyPr/>
          <a:lstStyle/>
          <a:p>
            <a:fld id="{86CB4B4D-7CA3-9044-876B-883B54F8677D}" type="slidenum">
              <a:rPr/>
              <a:pPr/>
              <a:t>6</a:t>
            </a:fld>
            <a:endParaRPr/>
          </a:p>
        </p:txBody>
      </p:sp>
      <p:grpSp>
        <p:nvGrpSpPr>
          <p:cNvPr id="9" name="Group 8"/>
          <p:cNvGrpSpPr/>
          <p:nvPr/>
        </p:nvGrpSpPr>
        <p:grpSpPr>
          <a:xfrm>
            <a:off x="5579080" y="677278"/>
            <a:ext cx="2589353" cy="1246583"/>
            <a:chOff x="7585189" y="1628596"/>
            <a:chExt cx="4840880" cy="2390949"/>
          </a:xfrm>
        </p:grpSpPr>
        <p:sp>
          <p:nvSpPr>
            <p:cNvPr id="130" name="Node"/>
            <p:cNvSpPr/>
            <p:nvPr/>
          </p:nvSpPr>
          <p:spPr>
            <a:xfrm>
              <a:off x="7585189" y="1628596"/>
              <a:ext cx="3603368" cy="1676644"/>
            </a:xfrm>
            <a:prstGeom prst="rect">
              <a:avLst/>
            </a:prstGeom>
            <a:solidFill>
              <a:schemeClr val="accent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26789" tIns="26789" rIns="26789" bIns="26789"/>
            <a:lstStyle>
              <a:lvl1pPr algn="r" defTabSz="584200">
                <a:defRPr sz="3200" b="1">
                  <a:solidFill>
                    <a:srgbClr val="FFFFFF"/>
                  </a:solidFill>
                  <a:latin typeface="Helvetica"/>
                  <a:ea typeface="Helvetica"/>
                  <a:cs typeface="Helvetica"/>
                  <a:sym typeface="Helvetica"/>
                </a:defRPr>
              </a:lvl1pPr>
            </a:lstStyle>
            <a:p>
              <a:pPr hangingPunct="0"/>
              <a:r>
                <a:rPr sz="1200" kern="0" dirty="0"/>
                <a:t>Node</a:t>
              </a:r>
            </a:p>
          </p:txBody>
        </p:sp>
        <p:sp>
          <p:nvSpPr>
            <p:cNvPr id="131" name="Docker"/>
            <p:cNvSpPr/>
            <p:nvPr/>
          </p:nvSpPr>
          <p:spPr>
            <a:xfrm>
              <a:off x="7794224" y="2037143"/>
              <a:ext cx="3185297" cy="1145250"/>
            </a:xfrm>
            <a:prstGeom prst="rect">
              <a:avLst/>
            </a:prstGeom>
            <a:solidFill>
              <a:schemeClr val="accent1">
                <a:hueOff val="47394"/>
                <a:satOff val="-25753"/>
                <a:lumOff val="-7544"/>
              </a:schemeClr>
            </a:solidFill>
            <a:ln w="12700">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19050" tIns="19050" rIns="19050" bIns="19050"/>
            <a:lstStyle>
              <a:lvl1pPr algn="r">
                <a:defRPr sz="2400" b="1">
                  <a:solidFill>
                    <a:srgbClr val="FFFFFF"/>
                  </a:solidFill>
                  <a:latin typeface="Helvetica"/>
                  <a:ea typeface="Helvetica"/>
                  <a:cs typeface="Helvetica"/>
                  <a:sym typeface="Helvetica"/>
                </a:defRPr>
              </a:lvl1pPr>
            </a:lstStyle>
            <a:p>
              <a:pPr defTabSz="309563" hangingPunct="0"/>
              <a:r>
                <a:rPr sz="900" kern="0"/>
                <a:t>Docker</a:t>
              </a:r>
            </a:p>
          </p:txBody>
        </p:sp>
        <p:sp>
          <p:nvSpPr>
            <p:cNvPr id="132" name="Rectangle"/>
            <p:cNvSpPr/>
            <p:nvPr/>
          </p:nvSpPr>
          <p:spPr>
            <a:xfrm>
              <a:off x="7893132" y="2369405"/>
              <a:ext cx="752013" cy="647701"/>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3200">
                  <a:solidFill>
                    <a:srgbClr val="FFFFFF"/>
                  </a:solidFill>
                </a:defRPr>
              </a:pPr>
              <a:endParaRPr sz="1200" kern="0">
                <a:solidFill>
                  <a:srgbClr val="FFFFFF"/>
                </a:solidFill>
                <a:sym typeface="Helvetica Light"/>
              </a:endParaRPr>
            </a:p>
          </p:txBody>
        </p:sp>
        <p:sp>
          <p:nvSpPr>
            <p:cNvPr id="133" name="Rectangle"/>
            <p:cNvSpPr/>
            <p:nvPr/>
          </p:nvSpPr>
          <p:spPr>
            <a:xfrm>
              <a:off x="8783713" y="2376612"/>
              <a:ext cx="815811" cy="635001"/>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3200">
                  <a:solidFill>
                    <a:srgbClr val="FFFFFF"/>
                  </a:solidFill>
                </a:defRPr>
              </a:pPr>
              <a:endParaRPr sz="1200" kern="0">
                <a:solidFill>
                  <a:srgbClr val="FFFFFF"/>
                </a:solidFill>
                <a:sym typeface="Helvetica Light"/>
              </a:endParaRPr>
            </a:p>
          </p:txBody>
        </p:sp>
        <p:sp>
          <p:nvSpPr>
            <p:cNvPr id="134" name="Rectangle"/>
            <p:cNvSpPr/>
            <p:nvPr/>
          </p:nvSpPr>
          <p:spPr>
            <a:xfrm>
              <a:off x="7958849" y="2471845"/>
              <a:ext cx="310970" cy="275845"/>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3200">
                  <a:solidFill>
                    <a:srgbClr val="FFFFFF"/>
                  </a:solidFill>
                </a:defRPr>
              </a:pPr>
              <a:endParaRPr sz="1200" kern="0">
                <a:solidFill>
                  <a:srgbClr val="FFFFFF"/>
                </a:solidFill>
                <a:sym typeface="Helvetica Light"/>
              </a:endParaRPr>
            </a:p>
          </p:txBody>
        </p:sp>
        <p:sp>
          <p:nvSpPr>
            <p:cNvPr id="135" name="Rectangle"/>
            <p:cNvSpPr/>
            <p:nvPr/>
          </p:nvSpPr>
          <p:spPr>
            <a:xfrm>
              <a:off x="8313332" y="2701995"/>
              <a:ext cx="310970" cy="244730"/>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3200">
                  <a:solidFill>
                    <a:srgbClr val="FFFFFF"/>
                  </a:solidFill>
                </a:defRPr>
              </a:pPr>
              <a:endParaRPr sz="1200" kern="0">
                <a:solidFill>
                  <a:srgbClr val="FFFFFF"/>
                </a:solidFill>
                <a:sym typeface="Helvetica Light"/>
              </a:endParaRPr>
            </a:p>
          </p:txBody>
        </p:sp>
        <p:sp>
          <p:nvSpPr>
            <p:cNvPr id="136" name="Rectangle"/>
            <p:cNvSpPr/>
            <p:nvPr/>
          </p:nvSpPr>
          <p:spPr>
            <a:xfrm>
              <a:off x="8991485" y="2503952"/>
              <a:ext cx="400267" cy="307238"/>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3200">
                  <a:solidFill>
                    <a:srgbClr val="FFFFFF"/>
                  </a:solidFill>
                </a:defRPr>
              </a:pPr>
              <a:endParaRPr sz="1200" kern="0">
                <a:solidFill>
                  <a:srgbClr val="FFFFFF"/>
                </a:solidFill>
                <a:sym typeface="Helvetica Light"/>
              </a:endParaRPr>
            </a:p>
          </p:txBody>
        </p:sp>
        <p:sp>
          <p:nvSpPr>
            <p:cNvPr id="137" name="Rectangle"/>
            <p:cNvSpPr/>
            <p:nvPr/>
          </p:nvSpPr>
          <p:spPr>
            <a:xfrm>
              <a:off x="9750699" y="2363126"/>
              <a:ext cx="741238" cy="647701"/>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3200">
                  <a:solidFill>
                    <a:srgbClr val="FFFFFF"/>
                  </a:solidFill>
                </a:defRPr>
              </a:pPr>
              <a:endParaRPr sz="1200" kern="0">
                <a:solidFill>
                  <a:srgbClr val="FFFFFF"/>
                </a:solidFill>
                <a:sym typeface="Helvetica Light"/>
              </a:endParaRPr>
            </a:p>
          </p:txBody>
        </p:sp>
        <p:sp>
          <p:nvSpPr>
            <p:cNvPr id="138" name="Rectangle"/>
            <p:cNvSpPr/>
            <p:nvPr/>
          </p:nvSpPr>
          <p:spPr>
            <a:xfrm>
              <a:off x="9864034" y="2457158"/>
              <a:ext cx="400267" cy="307238"/>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3200">
                  <a:solidFill>
                    <a:srgbClr val="FFFFFF"/>
                  </a:solidFill>
                </a:defRPr>
              </a:pPr>
              <a:endParaRPr sz="1200" kern="0">
                <a:solidFill>
                  <a:srgbClr val="FFFFFF"/>
                </a:solidFill>
                <a:sym typeface="Helvetica Light"/>
              </a:endParaRPr>
            </a:p>
          </p:txBody>
        </p:sp>
        <p:sp>
          <p:nvSpPr>
            <p:cNvPr id="139" name="Rectangle"/>
            <p:cNvSpPr/>
            <p:nvPr/>
          </p:nvSpPr>
          <p:spPr>
            <a:xfrm>
              <a:off x="9927534" y="2520658"/>
              <a:ext cx="400267" cy="307238"/>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3200">
                  <a:solidFill>
                    <a:srgbClr val="FFFFFF"/>
                  </a:solidFill>
                </a:defRPr>
              </a:pPr>
              <a:endParaRPr sz="1200" kern="0">
                <a:solidFill>
                  <a:srgbClr val="FFFFFF"/>
                </a:solidFill>
                <a:sym typeface="Helvetica Light"/>
              </a:endParaRPr>
            </a:p>
          </p:txBody>
        </p:sp>
        <p:sp>
          <p:nvSpPr>
            <p:cNvPr id="140" name="Rectangle"/>
            <p:cNvSpPr/>
            <p:nvPr/>
          </p:nvSpPr>
          <p:spPr>
            <a:xfrm>
              <a:off x="9991034" y="2584158"/>
              <a:ext cx="400267" cy="307238"/>
            </a:xfrm>
            <a:prstGeom prst="rect">
              <a:avLst/>
            </a:prstGeom>
            <a:solidFill>
              <a:schemeClr val="accent2"/>
            </a:solidFill>
            <a:ln w="25400">
              <a:solidFill>
                <a:srgbClr val="000000"/>
              </a:solidFill>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3200">
                  <a:solidFill>
                    <a:srgbClr val="FFFFFF"/>
                  </a:solidFill>
                </a:defRPr>
              </a:pPr>
              <a:endParaRPr sz="1200" kern="0">
                <a:solidFill>
                  <a:srgbClr val="FFFFFF"/>
                </a:solidFill>
                <a:sym typeface="Helvetica Light"/>
              </a:endParaRPr>
            </a:p>
          </p:txBody>
        </p:sp>
        <p:sp>
          <p:nvSpPr>
            <p:cNvPr id="141" name="Pod"/>
            <p:cNvSpPr txBox="1"/>
            <p:nvPr/>
          </p:nvSpPr>
          <p:spPr>
            <a:xfrm>
              <a:off x="11312151" y="2215802"/>
              <a:ext cx="712507" cy="502229"/>
            </a:xfrm>
            <a:prstGeom prst="rect">
              <a:avLst/>
            </a:prstGeom>
            <a:ln w="12700">
              <a:miter lim="400000"/>
            </a:ln>
            <a:extLst>
              <a:ext uri="{C572A759-6A51-4108-AA02-DFA0A04FC94B}">
                <ma14:wrappingTextBoxFlag xmlns:ma14="http://schemas.microsoft.com/office/mac/drawingml/2011/main" val="1"/>
              </a:ext>
            </a:extLst>
          </p:spPr>
          <p:txBody>
            <a:bodyPr wrap="none" lIns="26789" tIns="26789" rIns="26789" bIns="26789" anchor="ctr">
              <a:spAutoFit/>
            </a:bodyPr>
            <a:lstStyle>
              <a:lvl1pPr defTabSz="584200">
                <a:defRPr sz="3600" b="1">
                  <a:latin typeface="Helvetica"/>
                  <a:ea typeface="Helvetica"/>
                  <a:cs typeface="Helvetica"/>
                  <a:sym typeface="Helvetica"/>
                </a:defRPr>
              </a:lvl1pPr>
            </a:lstStyle>
            <a:p>
              <a:pPr algn="ctr" hangingPunct="0"/>
              <a:r>
                <a:rPr sz="1350" kern="0">
                  <a:solidFill>
                    <a:srgbClr val="000000"/>
                  </a:solidFill>
                </a:rPr>
                <a:t>Pod</a:t>
              </a:r>
            </a:p>
          </p:txBody>
        </p:sp>
        <p:sp>
          <p:nvSpPr>
            <p:cNvPr id="142" name="Containers"/>
            <p:cNvSpPr txBox="1"/>
            <p:nvPr/>
          </p:nvSpPr>
          <p:spPr>
            <a:xfrm>
              <a:off x="10634692" y="3517316"/>
              <a:ext cx="1791377" cy="502229"/>
            </a:xfrm>
            <a:prstGeom prst="rect">
              <a:avLst/>
            </a:prstGeom>
            <a:ln w="12700">
              <a:miter lim="400000"/>
            </a:ln>
            <a:extLst>
              <a:ext uri="{C572A759-6A51-4108-AA02-DFA0A04FC94B}">
                <ma14:wrappingTextBoxFlag xmlns:ma14="http://schemas.microsoft.com/office/mac/drawingml/2011/main" val="1"/>
              </a:ext>
            </a:extLst>
          </p:spPr>
          <p:txBody>
            <a:bodyPr wrap="none" lIns="26789" tIns="26789" rIns="26789" bIns="26789" anchor="ctr">
              <a:spAutoFit/>
            </a:bodyPr>
            <a:lstStyle>
              <a:lvl1pPr defTabSz="584200">
                <a:defRPr sz="3600" b="1">
                  <a:latin typeface="Helvetica"/>
                  <a:ea typeface="Helvetica"/>
                  <a:cs typeface="Helvetica"/>
                  <a:sym typeface="Helvetica"/>
                </a:defRPr>
              </a:lvl1pPr>
            </a:lstStyle>
            <a:p>
              <a:pPr algn="ctr" hangingPunct="0"/>
              <a:r>
                <a:rPr sz="1350" kern="0" dirty="0">
                  <a:solidFill>
                    <a:srgbClr val="000000"/>
                  </a:solidFill>
                </a:rPr>
                <a:t>Containers</a:t>
              </a:r>
            </a:p>
          </p:txBody>
        </p:sp>
        <p:cxnSp>
          <p:nvCxnSpPr>
            <p:cNvPr id="143" name="Connection Line"/>
            <p:cNvCxnSpPr>
              <a:endCxn id="142" idx="0"/>
            </p:cNvCxnSpPr>
            <p:nvPr/>
          </p:nvCxnSpPr>
          <p:spPr>
            <a:xfrm>
              <a:off x="10191168" y="2764397"/>
              <a:ext cx="1339214" cy="752919"/>
            </a:xfrm>
            <a:prstGeom prst="straightConnector1">
              <a:avLst/>
            </a:prstGeom>
            <a:ln w="50800">
              <a:solidFill>
                <a:srgbClr val="000000"/>
              </a:solidFill>
              <a:miter lim="400000"/>
              <a:headEnd type="triangle"/>
            </a:ln>
          </p:spPr>
        </p:cxnSp>
        <p:cxnSp>
          <p:nvCxnSpPr>
            <p:cNvPr id="144" name="Connection Line"/>
            <p:cNvCxnSpPr>
              <a:stCxn id="140" idx="3"/>
              <a:endCxn id="141" idx="1"/>
            </p:cNvCxnSpPr>
            <p:nvPr/>
          </p:nvCxnSpPr>
          <p:spPr>
            <a:xfrm flipV="1">
              <a:off x="10391301" y="2466916"/>
              <a:ext cx="920849" cy="270860"/>
            </a:xfrm>
            <a:prstGeom prst="straightConnector1">
              <a:avLst/>
            </a:prstGeom>
            <a:ln w="50800">
              <a:solidFill>
                <a:srgbClr val="000000"/>
              </a:solidFill>
              <a:miter lim="400000"/>
              <a:headEnd type="triangle"/>
            </a:ln>
          </p:spPr>
        </p:cxnSp>
      </p:grpSp>
      <p:grpSp>
        <p:nvGrpSpPr>
          <p:cNvPr id="10" name="Group 9"/>
          <p:cNvGrpSpPr/>
          <p:nvPr/>
        </p:nvGrpSpPr>
        <p:grpSpPr>
          <a:xfrm>
            <a:off x="5787025" y="3107741"/>
            <a:ext cx="1557349" cy="1528768"/>
            <a:chOff x="7826408" y="3596186"/>
            <a:chExt cx="2905869" cy="2836371"/>
          </a:xfrm>
        </p:grpSpPr>
        <p:sp>
          <p:nvSpPr>
            <p:cNvPr id="118" name="Rectangle"/>
            <p:cNvSpPr/>
            <p:nvPr/>
          </p:nvSpPr>
          <p:spPr>
            <a:xfrm>
              <a:off x="7826408" y="5443726"/>
              <a:ext cx="2905869" cy="988831"/>
            </a:xfrm>
            <a:prstGeom prst="rect">
              <a:avLst/>
            </a:prstGeom>
            <a:ln w="50800">
              <a:solidFill>
                <a:schemeClr val="accent5"/>
              </a:solidFill>
              <a:custDash>
                <a:ds d="600000" sp="600000"/>
              </a:custDash>
              <a:miter lim="400000"/>
            </a:ln>
          </p:spPr>
          <p:txBody>
            <a:bodyPr lIns="19050" tIns="19050" rIns="19050" bIns="19050" anchor="ctr"/>
            <a:lstStyle/>
            <a:p>
              <a:pPr algn="ctr" defTabSz="309563" hangingPunct="0">
                <a:defRPr sz="3200">
                  <a:solidFill>
                    <a:srgbClr val="FFFFFF"/>
                  </a:solidFill>
                </a:defRPr>
              </a:pPr>
              <a:endParaRPr sz="1200" kern="0">
                <a:solidFill>
                  <a:srgbClr val="FFFFFF"/>
                </a:solidFill>
                <a:sym typeface="Helvetica Light"/>
              </a:endParaRPr>
            </a:p>
          </p:txBody>
        </p:sp>
        <p:sp>
          <p:nvSpPr>
            <p:cNvPr id="119" name="Rectangle"/>
            <p:cNvSpPr/>
            <p:nvPr/>
          </p:nvSpPr>
          <p:spPr>
            <a:xfrm>
              <a:off x="8002667" y="5582353"/>
              <a:ext cx="1167646" cy="711578"/>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26789" tIns="26789" rIns="26789" bIns="26789" anchor="b"/>
            <a:lstStyle/>
            <a:p>
              <a:pPr algn="ctr" defTabSz="219075" hangingPunct="0">
                <a:defRPr sz="3200" b="1">
                  <a:solidFill>
                    <a:srgbClr val="FFFFFF"/>
                  </a:solidFill>
                  <a:latin typeface="Helvetica"/>
                  <a:ea typeface="Helvetica"/>
                  <a:cs typeface="Helvetica"/>
                  <a:sym typeface="Helvetica"/>
                </a:defRPr>
              </a:pPr>
              <a:endParaRPr sz="1200" b="1" kern="0">
                <a:solidFill>
                  <a:srgbClr val="FFFFFF"/>
                </a:solidFill>
                <a:latin typeface="Helvetica"/>
                <a:ea typeface="Helvetica"/>
                <a:cs typeface="Helvetica"/>
                <a:sym typeface="Helvetica"/>
              </a:endParaRPr>
            </a:p>
          </p:txBody>
        </p:sp>
        <p:sp>
          <p:nvSpPr>
            <p:cNvPr id="120" name="Rectangle"/>
            <p:cNvSpPr/>
            <p:nvPr/>
          </p:nvSpPr>
          <p:spPr>
            <a:xfrm>
              <a:off x="8166996" y="5705609"/>
              <a:ext cx="838986" cy="476448"/>
            </a:xfrm>
            <a:prstGeom prst="rect">
              <a:avLst/>
            </a:prstGeom>
            <a:solidFill>
              <a:schemeClr val="accent2"/>
            </a:solidFill>
            <a:ln w="12700">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2100" b="1">
                  <a:solidFill>
                    <a:srgbClr val="FFFFFF"/>
                  </a:solidFill>
                  <a:latin typeface="Helvetica"/>
                  <a:ea typeface="Helvetica"/>
                  <a:cs typeface="Helvetica"/>
                  <a:sym typeface="Helvetica"/>
                </a:defRPr>
              </a:pPr>
              <a:endParaRPr sz="788" b="1" kern="0">
                <a:solidFill>
                  <a:srgbClr val="FFFFFF"/>
                </a:solidFill>
                <a:latin typeface="Helvetica"/>
                <a:ea typeface="Helvetica"/>
                <a:cs typeface="Helvetica"/>
                <a:sym typeface="Helvetica"/>
              </a:endParaRPr>
            </a:p>
          </p:txBody>
        </p:sp>
        <p:sp>
          <p:nvSpPr>
            <p:cNvPr id="121" name="Rectangle"/>
            <p:cNvSpPr/>
            <p:nvPr/>
          </p:nvSpPr>
          <p:spPr>
            <a:xfrm>
              <a:off x="9388372" y="5582353"/>
              <a:ext cx="1167646" cy="711578"/>
            </a:xfrm>
            <a:prstGeom prst="rect">
              <a:avLst/>
            </a:prstGeom>
            <a:solidFill>
              <a:schemeClr val="accent4"/>
            </a:solidFill>
            <a:ln w="12700">
              <a:miter lim="400000"/>
            </a:ln>
            <a:effectLst>
              <a:outerShdw blurRad="50800" dist="25400" dir="5400000" rotWithShape="0">
                <a:srgbClr val="000000">
                  <a:alpha val="50000"/>
                </a:srgbClr>
              </a:outerShdw>
            </a:effectLst>
          </p:spPr>
          <p:txBody>
            <a:bodyPr lIns="26789" tIns="26789" rIns="26789" bIns="26789" anchor="b"/>
            <a:lstStyle/>
            <a:p>
              <a:pPr algn="ctr" defTabSz="219075" hangingPunct="0">
                <a:defRPr sz="3200" b="1">
                  <a:solidFill>
                    <a:srgbClr val="FFFFFF"/>
                  </a:solidFill>
                  <a:latin typeface="Helvetica"/>
                  <a:ea typeface="Helvetica"/>
                  <a:cs typeface="Helvetica"/>
                  <a:sym typeface="Helvetica"/>
                </a:defRPr>
              </a:pPr>
              <a:endParaRPr sz="1200" b="1" kern="0">
                <a:solidFill>
                  <a:srgbClr val="FFFFFF"/>
                </a:solidFill>
                <a:latin typeface="Helvetica"/>
                <a:ea typeface="Helvetica"/>
                <a:cs typeface="Helvetica"/>
                <a:sym typeface="Helvetica"/>
              </a:endParaRPr>
            </a:p>
          </p:txBody>
        </p:sp>
        <p:sp>
          <p:nvSpPr>
            <p:cNvPr id="122" name="Rectangle"/>
            <p:cNvSpPr/>
            <p:nvPr/>
          </p:nvSpPr>
          <p:spPr>
            <a:xfrm>
              <a:off x="9552701" y="5705609"/>
              <a:ext cx="838986" cy="476448"/>
            </a:xfrm>
            <a:prstGeom prst="rect">
              <a:avLst/>
            </a:prstGeom>
            <a:solidFill>
              <a:schemeClr val="accent2"/>
            </a:solidFill>
            <a:ln w="12700">
              <a:miter lim="400000"/>
            </a:ln>
            <a:effectLst>
              <a:outerShdw blurRad="50800" dist="25400" dir="5400000" rotWithShape="0">
                <a:srgbClr val="000000">
                  <a:alpha val="50000"/>
                </a:srgbClr>
              </a:outerShdw>
            </a:effectLst>
          </p:spPr>
          <p:txBody>
            <a:bodyPr lIns="26789" tIns="26789" rIns="26789" bIns="26789" anchor="ctr"/>
            <a:lstStyle/>
            <a:p>
              <a:pPr algn="ctr" defTabSz="219075" hangingPunct="0">
                <a:defRPr sz="2200" b="1">
                  <a:solidFill>
                    <a:srgbClr val="FFFFFF"/>
                  </a:solidFill>
                  <a:latin typeface="Helvetica"/>
                  <a:ea typeface="Helvetica"/>
                  <a:cs typeface="Helvetica"/>
                  <a:sym typeface="Helvetica"/>
                </a:defRPr>
              </a:pPr>
              <a:endParaRPr sz="825" b="1" kern="0">
                <a:solidFill>
                  <a:srgbClr val="FFFFFF"/>
                </a:solidFill>
                <a:latin typeface="Helvetica"/>
                <a:ea typeface="Helvetica"/>
                <a:cs typeface="Helvetica"/>
                <a:sym typeface="Helvetica"/>
              </a:endParaRPr>
            </a:p>
          </p:txBody>
        </p:sp>
        <p:sp>
          <p:nvSpPr>
            <p:cNvPr id="123" name="“web”"/>
            <p:cNvSpPr/>
            <p:nvPr/>
          </p:nvSpPr>
          <p:spPr>
            <a:xfrm>
              <a:off x="8226432" y="3596186"/>
              <a:ext cx="2105821" cy="601986"/>
            </a:xfrm>
            <a:prstGeom prst="rect">
              <a:avLst/>
            </a:prstGeom>
            <a:solidFill>
              <a:schemeClr val="accent6"/>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val="1"/>
              </a:ext>
            </a:extLst>
          </p:spPr>
          <p:txBody>
            <a:bodyPr lIns="26789" tIns="26789" rIns="26789" bIns="26789" anchor="ctr"/>
            <a:lstStyle>
              <a:lvl1pPr defTabSz="584200">
                <a:defRPr sz="3200" b="1">
                  <a:solidFill>
                    <a:srgbClr val="FFFFFF"/>
                  </a:solidFill>
                  <a:latin typeface="Helvetica"/>
                  <a:ea typeface="Helvetica"/>
                  <a:cs typeface="Helvetica"/>
                  <a:sym typeface="Helvetica"/>
                </a:defRPr>
              </a:lvl1pPr>
            </a:lstStyle>
            <a:p>
              <a:pPr algn="ctr" hangingPunct="0"/>
              <a:r>
                <a:rPr sz="1200" kern="0"/>
                <a:t>“web”</a:t>
              </a:r>
            </a:p>
          </p:txBody>
        </p:sp>
        <p:sp>
          <p:nvSpPr>
            <p:cNvPr id="124" name="port 8080"/>
            <p:cNvSpPr txBox="1"/>
            <p:nvPr/>
          </p:nvSpPr>
          <p:spPr>
            <a:xfrm>
              <a:off x="8114276" y="4770880"/>
              <a:ext cx="944425" cy="325338"/>
            </a:xfrm>
            <a:prstGeom prst="rect">
              <a:avLst/>
            </a:prstGeom>
            <a:ln w="12700">
              <a:miter lim="400000"/>
            </a:ln>
            <a:extLst>
              <a:ext uri="{C572A759-6A51-4108-AA02-DFA0A04FC94B}">
                <ma14:wrappingTextBoxFlag xmlns:ma14="http://schemas.microsoft.com/office/mac/drawingml/2011/main" val="1"/>
              </a:ext>
            </a:extLst>
          </p:spPr>
          <p:txBody>
            <a:bodyPr wrap="none" lIns="26789" tIns="26789" rIns="26789" bIns="26789" anchor="ctr">
              <a:spAutoFit/>
            </a:bodyPr>
            <a:lstStyle>
              <a:lvl1pPr defTabSz="584200">
                <a:defRPr sz="3000" b="1">
                  <a:latin typeface="Helvetica"/>
                  <a:ea typeface="Helvetica"/>
                  <a:cs typeface="Helvetica"/>
                  <a:sym typeface="Helvetica"/>
                </a:defRPr>
              </a:lvl1pPr>
            </a:lstStyle>
            <a:p>
              <a:pPr algn="ctr" hangingPunct="0"/>
              <a:r>
                <a:rPr sz="788" kern="0" dirty="0">
                  <a:solidFill>
                    <a:srgbClr val="000000"/>
                  </a:solidFill>
                </a:rPr>
                <a:t>port 8080</a:t>
              </a:r>
            </a:p>
          </p:txBody>
        </p:sp>
        <p:sp>
          <p:nvSpPr>
            <p:cNvPr id="125" name="port 8080"/>
            <p:cNvSpPr txBox="1"/>
            <p:nvPr/>
          </p:nvSpPr>
          <p:spPr>
            <a:xfrm>
              <a:off x="9499980" y="4770878"/>
              <a:ext cx="944425" cy="325338"/>
            </a:xfrm>
            <a:prstGeom prst="rect">
              <a:avLst/>
            </a:prstGeom>
            <a:ln w="12700">
              <a:miter lim="400000"/>
            </a:ln>
            <a:extLst>
              <a:ext uri="{C572A759-6A51-4108-AA02-DFA0A04FC94B}">
                <ma14:wrappingTextBoxFlag xmlns:ma14="http://schemas.microsoft.com/office/mac/drawingml/2011/main" val="1"/>
              </a:ext>
            </a:extLst>
          </p:spPr>
          <p:txBody>
            <a:bodyPr wrap="none" lIns="26789" tIns="26789" rIns="26789" bIns="26789" anchor="ctr">
              <a:spAutoFit/>
            </a:bodyPr>
            <a:lstStyle>
              <a:lvl1pPr defTabSz="584200">
                <a:defRPr sz="3000" b="1">
                  <a:latin typeface="Helvetica"/>
                  <a:ea typeface="Helvetica"/>
                  <a:cs typeface="Helvetica"/>
                  <a:sym typeface="Helvetica"/>
                </a:defRPr>
              </a:lvl1pPr>
            </a:lstStyle>
            <a:p>
              <a:pPr algn="ctr" hangingPunct="0"/>
              <a:r>
                <a:rPr sz="788" kern="0" dirty="0">
                  <a:solidFill>
                    <a:srgbClr val="000000"/>
                  </a:solidFill>
                </a:rPr>
                <a:t>port 8080</a:t>
              </a:r>
            </a:p>
          </p:txBody>
        </p:sp>
        <p:cxnSp>
          <p:nvCxnSpPr>
            <p:cNvPr id="126" name="Connection Line"/>
            <p:cNvCxnSpPr>
              <a:stCxn id="120" idx="0"/>
              <a:endCxn id="124" idx="2"/>
            </p:cNvCxnSpPr>
            <p:nvPr/>
          </p:nvCxnSpPr>
          <p:spPr>
            <a:xfrm flipV="1">
              <a:off x="8586489" y="5096218"/>
              <a:ext cx="0" cy="609391"/>
            </a:xfrm>
            <a:prstGeom prst="straightConnector1">
              <a:avLst/>
            </a:prstGeom>
            <a:ln w="50800">
              <a:solidFill>
                <a:srgbClr val="000000"/>
              </a:solidFill>
              <a:miter lim="400000"/>
              <a:tailEnd type="triangle"/>
            </a:ln>
          </p:spPr>
        </p:cxnSp>
        <p:cxnSp>
          <p:nvCxnSpPr>
            <p:cNvPr id="127" name="Connection Line"/>
            <p:cNvCxnSpPr>
              <a:stCxn id="122" idx="0"/>
              <a:endCxn id="125" idx="2"/>
            </p:cNvCxnSpPr>
            <p:nvPr/>
          </p:nvCxnSpPr>
          <p:spPr>
            <a:xfrm flipH="1" flipV="1">
              <a:off x="9972192" y="5096216"/>
              <a:ext cx="2" cy="609393"/>
            </a:xfrm>
            <a:prstGeom prst="straightConnector1">
              <a:avLst/>
            </a:prstGeom>
            <a:ln w="50800">
              <a:solidFill>
                <a:srgbClr val="000000"/>
              </a:solidFill>
              <a:miter lim="400000"/>
              <a:tailEnd type="triangle"/>
            </a:ln>
          </p:spPr>
        </p:cxnSp>
        <p:sp>
          <p:nvSpPr>
            <p:cNvPr id="128" name="Line"/>
            <p:cNvSpPr/>
            <p:nvPr/>
          </p:nvSpPr>
          <p:spPr>
            <a:xfrm flipV="1">
              <a:off x="8535241" y="4201963"/>
              <a:ext cx="563060" cy="563060"/>
            </a:xfrm>
            <a:prstGeom prst="line">
              <a:avLst/>
            </a:prstGeom>
            <a:ln w="50800">
              <a:solidFill>
                <a:srgbClr val="000000"/>
              </a:solidFill>
              <a:miter lim="400000"/>
              <a:tailEnd type="triangle"/>
            </a:ln>
          </p:spPr>
          <p:txBody>
            <a:bodyPr lIns="26789" tIns="26789" rIns="26789" bIns="26789" anchor="ctr"/>
            <a:lstStyle/>
            <a:p>
              <a:pPr algn="ctr" defTabSz="219075" hangingPunct="0">
                <a:defRPr sz="3200"/>
              </a:pPr>
              <a:endParaRPr sz="1200" kern="0">
                <a:solidFill>
                  <a:srgbClr val="000000"/>
                </a:solidFill>
                <a:sym typeface="Helvetica Light"/>
              </a:endParaRPr>
            </a:p>
          </p:txBody>
        </p:sp>
        <p:sp>
          <p:nvSpPr>
            <p:cNvPr id="129" name="Line"/>
            <p:cNvSpPr/>
            <p:nvPr/>
          </p:nvSpPr>
          <p:spPr>
            <a:xfrm flipH="1" flipV="1">
              <a:off x="9389419" y="4201963"/>
              <a:ext cx="563060" cy="563060"/>
            </a:xfrm>
            <a:prstGeom prst="line">
              <a:avLst/>
            </a:prstGeom>
            <a:ln w="50800">
              <a:solidFill>
                <a:srgbClr val="000000"/>
              </a:solidFill>
              <a:miter lim="400000"/>
              <a:tailEnd type="triangle"/>
            </a:ln>
          </p:spPr>
          <p:txBody>
            <a:bodyPr lIns="26789" tIns="26789" rIns="26789" bIns="26789" anchor="ctr"/>
            <a:lstStyle/>
            <a:p>
              <a:pPr algn="ctr" defTabSz="219075" hangingPunct="0">
                <a:defRPr sz="3200"/>
              </a:pPr>
              <a:endParaRPr sz="1200" kern="0">
                <a:solidFill>
                  <a:srgbClr val="000000"/>
                </a:solidFill>
                <a:sym typeface="Helvetica Light"/>
              </a:endParaRPr>
            </a:p>
          </p:txBody>
        </p:sp>
        <p:pic>
          <p:nvPicPr>
            <p:cNvPr id="145" name="Image" descr="Image"/>
            <p:cNvPicPr>
              <a:picLocks noChangeAspect="1"/>
            </p:cNvPicPr>
            <p:nvPr/>
          </p:nvPicPr>
          <p:blipFill>
            <a:blip r:embed="rId2">
              <a:extLst/>
            </a:blip>
            <a:srcRect t="15332" b="20417"/>
            <a:stretch>
              <a:fillRect/>
            </a:stretch>
          </p:blipFill>
          <p:spPr>
            <a:xfrm>
              <a:off x="8273156" y="5736827"/>
              <a:ext cx="626762" cy="402700"/>
            </a:xfrm>
            <a:prstGeom prst="rect">
              <a:avLst/>
            </a:prstGeom>
            <a:ln w="12700">
              <a:miter lim="400000"/>
            </a:ln>
          </p:spPr>
        </p:pic>
        <p:pic>
          <p:nvPicPr>
            <p:cNvPr id="146" name="Image" descr="Image"/>
            <p:cNvPicPr>
              <a:picLocks noChangeAspect="1"/>
            </p:cNvPicPr>
            <p:nvPr/>
          </p:nvPicPr>
          <p:blipFill>
            <a:blip r:embed="rId2">
              <a:extLst/>
            </a:blip>
            <a:srcRect t="15332" b="20417"/>
            <a:stretch>
              <a:fillRect/>
            </a:stretch>
          </p:blipFill>
          <p:spPr>
            <a:xfrm>
              <a:off x="9658862" y="5736827"/>
              <a:ext cx="626762" cy="402700"/>
            </a:xfrm>
            <a:prstGeom prst="rect">
              <a:avLst/>
            </a:prstGeom>
            <a:ln w="12700">
              <a:miter lim="400000"/>
            </a:ln>
          </p:spPr>
        </p:pic>
      </p:grpSp>
      <p:pic>
        <p:nvPicPr>
          <p:cNvPr id="44" name="Picture 43"/>
          <p:cNvPicPr>
            <a:picLocks noChangeAspect="1"/>
          </p:cNvPicPr>
          <p:nvPr/>
        </p:nvPicPr>
        <p:blipFill>
          <a:blip r:embed="rId3"/>
          <a:stretch>
            <a:fillRect/>
          </a:stretch>
        </p:blipFill>
        <p:spPr>
          <a:xfrm>
            <a:off x="5099454" y="2158165"/>
            <a:ext cx="3290888" cy="585899"/>
          </a:xfrm>
          <a:prstGeom prst="rect">
            <a:avLst/>
          </a:prstGeom>
        </p:spPr>
      </p:pic>
    </p:spTree>
    <p:extLst>
      <p:ext uri="{BB962C8B-B14F-4D97-AF65-F5344CB8AC3E}">
        <p14:creationId xmlns:p14="http://schemas.microsoft.com/office/powerpoint/2010/main" val="167598380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6">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build="p"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Kubernetes Concepts - Developer</a:t>
            </a:r>
            <a:endParaRPr lang="en-US" dirty="0"/>
          </a:p>
        </p:txBody>
      </p:sp>
      <p:sp>
        <p:nvSpPr>
          <p:cNvPr id="116" name="Pods: colocated group of containers that share an IP, namespace, storage volume…"/>
          <p:cNvSpPr txBox="1">
            <a:spLocks noGrp="1"/>
          </p:cNvSpPr>
          <p:nvPr>
            <p:ph sz="quarter" idx="10"/>
          </p:nvPr>
        </p:nvSpPr>
        <p:spPr>
          <a:prstGeom prst="rect">
            <a:avLst/>
          </a:prstGeom>
        </p:spPr>
        <p:txBody>
          <a:bodyPr>
            <a:normAutofit/>
          </a:bodyPr>
          <a:lstStyle/>
          <a:p>
            <a:pPr marL="84868" indent="-84868" defTabSz="306467">
              <a:spcBef>
                <a:spcPts val="563"/>
              </a:spcBef>
              <a:defRPr sz="5148"/>
            </a:pPr>
            <a:r>
              <a:rPr lang="en-US" sz="1800" b="1" dirty="0" smtClean="0">
                <a:latin typeface="Calibri" charset="0"/>
                <a:ea typeface="Calibri" charset="0"/>
                <a:cs typeface="Calibri" charset="0"/>
                <a:sym typeface="Helvetica"/>
              </a:rPr>
              <a:t>Namespaces</a:t>
            </a:r>
            <a:r>
              <a:rPr sz="1800" dirty="0">
                <a:latin typeface="Calibri" charset="0"/>
                <a:ea typeface="Calibri" charset="0"/>
                <a:cs typeface="Calibri" charset="0"/>
              </a:rPr>
              <a:t>: </a:t>
            </a:r>
            <a:r>
              <a:rPr lang="en-US" sz="1800" dirty="0">
                <a:latin typeface="Calibri" charset="0"/>
                <a:ea typeface="Calibri" charset="0"/>
                <a:cs typeface="Calibri" charset="0"/>
              </a:rPr>
              <a:t>Isolated workspaces for users/projects</a:t>
            </a:r>
          </a:p>
          <a:p>
            <a:pPr marL="84868" indent="-84868" defTabSz="306467">
              <a:spcBef>
                <a:spcPts val="563"/>
              </a:spcBef>
              <a:defRPr sz="5148"/>
            </a:pPr>
            <a:r>
              <a:rPr lang="en-US" sz="1800" b="1" dirty="0">
                <a:latin typeface="Calibri" charset="0"/>
                <a:ea typeface="Calibri" charset="0"/>
                <a:cs typeface="Calibri" charset="0"/>
              </a:rPr>
              <a:t>Ingress controller</a:t>
            </a:r>
            <a:r>
              <a:rPr lang="en-US" sz="1800" dirty="0">
                <a:latin typeface="Calibri" charset="0"/>
                <a:ea typeface="Calibri" charset="0"/>
                <a:cs typeface="Calibri" charset="0"/>
              </a:rPr>
              <a:t>: L7 load balancing</a:t>
            </a:r>
          </a:p>
          <a:p>
            <a:pPr marL="84868" indent="-84868" defTabSz="306467">
              <a:spcBef>
                <a:spcPts val="563"/>
              </a:spcBef>
              <a:defRPr sz="5148"/>
            </a:pPr>
            <a:r>
              <a:rPr lang="en-US" sz="1800" b="1" dirty="0">
                <a:latin typeface="Calibri" charset="0"/>
                <a:ea typeface="Calibri" charset="0"/>
                <a:cs typeface="Calibri" charset="0"/>
              </a:rPr>
              <a:t>Deployments</a:t>
            </a:r>
            <a:r>
              <a:rPr lang="en-US" sz="1800" dirty="0">
                <a:latin typeface="Calibri" charset="0"/>
                <a:ea typeface="Calibri" charset="0"/>
                <a:cs typeface="Calibri" charset="0"/>
              </a:rPr>
              <a:t>: Declarative version updates</a:t>
            </a:r>
          </a:p>
          <a:p>
            <a:pPr marL="84868" indent="-84868" defTabSz="306467">
              <a:spcBef>
                <a:spcPts val="563"/>
              </a:spcBef>
              <a:defRPr sz="5148"/>
            </a:pPr>
            <a:r>
              <a:rPr lang="en-US" sz="1800" b="1" dirty="0">
                <a:latin typeface="Calibri" charset="0"/>
                <a:ea typeface="Calibri" charset="0"/>
                <a:cs typeface="Calibri" charset="0"/>
              </a:rPr>
              <a:t>Jobs</a:t>
            </a:r>
            <a:r>
              <a:rPr lang="en-US" sz="1800" dirty="0">
                <a:latin typeface="Calibri" charset="0"/>
                <a:ea typeface="Calibri" charset="0"/>
                <a:cs typeface="Calibri" charset="0"/>
              </a:rPr>
              <a:t>: Run to completion</a:t>
            </a:r>
          </a:p>
          <a:p>
            <a:pPr marL="84868" indent="-84868" defTabSz="306467">
              <a:spcBef>
                <a:spcPts val="563"/>
              </a:spcBef>
              <a:defRPr sz="5148"/>
            </a:pPr>
            <a:r>
              <a:rPr lang="en-US" sz="1800" b="1" dirty="0" err="1">
                <a:latin typeface="Calibri" charset="0"/>
                <a:ea typeface="Calibri" charset="0"/>
                <a:cs typeface="Calibri" charset="0"/>
              </a:rPr>
              <a:t>Autoscale</a:t>
            </a:r>
            <a:r>
              <a:rPr lang="en-US" sz="1800" dirty="0">
                <a:latin typeface="Calibri" charset="0"/>
                <a:ea typeface="Calibri" charset="0"/>
                <a:cs typeface="Calibri" charset="0"/>
              </a:rPr>
              <a:t>: Automatically adjust number of Pods </a:t>
            </a:r>
          </a:p>
          <a:p>
            <a:pPr marL="84868" indent="-84868" defTabSz="306467">
              <a:spcBef>
                <a:spcPts val="563"/>
              </a:spcBef>
              <a:defRPr sz="5148"/>
            </a:pPr>
            <a:r>
              <a:rPr lang="en-US" sz="1800" b="1" dirty="0">
                <a:latin typeface="Calibri" charset="0"/>
                <a:ea typeface="Calibri" charset="0"/>
                <a:cs typeface="Calibri" charset="0"/>
              </a:rPr>
              <a:t>Network Policies</a:t>
            </a:r>
            <a:r>
              <a:rPr lang="en-US" sz="1800" dirty="0">
                <a:latin typeface="Calibri" charset="0"/>
                <a:ea typeface="Calibri" charset="0"/>
                <a:cs typeface="Calibri" charset="0"/>
              </a:rPr>
              <a:t>: aka Security Groups for Pods</a:t>
            </a:r>
          </a:p>
          <a:p>
            <a:pPr marL="84868" indent="-84868" defTabSz="306467">
              <a:spcBef>
                <a:spcPts val="563"/>
              </a:spcBef>
              <a:defRPr sz="5148"/>
            </a:pPr>
            <a:r>
              <a:rPr lang="en-US" sz="1800" b="1" dirty="0" err="1">
                <a:latin typeface="Calibri" charset="0"/>
                <a:ea typeface="Calibri" charset="0"/>
                <a:cs typeface="Calibri" charset="0"/>
              </a:rPr>
              <a:t>StatefulSet</a:t>
            </a:r>
            <a:r>
              <a:rPr lang="en-US" sz="1800" dirty="0">
                <a:latin typeface="Calibri" charset="0"/>
                <a:ea typeface="Calibri" charset="0"/>
                <a:cs typeface="Calibri" charset="0"/>
              </a:rPr>
              <a:t>: Support for long term </a:t>
            </a:r>
            <a:r>
              <a:rPr lang="en-US" sz="1800" dirty="0" err="1">
                <a:latin typeface="Calibri" charset="0"/>
                <a:ea typeface="Calibri" charset="0"/>
                <a:cs typeface="Calibri" charset="0"/>
              </a:rPr>
              <a:t>stateful</a:t>
            </a:r>
            <a:r>
              <a:rPr lang="en-US" sz="1800" dirty="0">
                <a:latin typeface="Calibri" charset="0"/>
                <a:ea typeface="Calibri" charset="0"/>
                <a:cs typeface="Calibri" charset="0"/>
              </a:rPr>
              <a:t> distributed systems</a:t>
            </a:r>
          </a:p>
          <a:p>
            <a:pPr marL="84868" indent="-84868" defTabSz="306467">
              <a:spcBef>
                <a:spcPts val="563"/>
              </a:spcBef>
              <a:defRPr sz="5148"/>
            </a:pPr>
            <a:r>
              <a:rPr lang="en-US" sz="1800" b="1" dirty="0">
                <a:latin typeface="Calibri" charset="0"/>
                <a:ea typeface="Calibri" charset="0"/>
                <a:cs typeface="Calibri" charset="0"/>
              </a:rPr>
              <a:t>M</a:t>
            </a:r>
            <a:r>
              <a:rPr lang="is-IS" sz="1800" b="1" dirty="0">
                <a:latin typeface="Calibri" charset="0"/>
                <a:ea typeface="Calibri" charset="0"/>
                <a:cs typeface="Calibri" charset="0"/>
              </a:rPr>
              <a:t>ore </a:t>
            </a:r>
            <a:r>
              <a:rPr lang="is-IS" sz="1800" dirty="0">
                <a:latin typeface="Calibri" charset="0"/>
                <a:ea typeface="Calibri" charset="0"/>
                <a:cs typeface="Calibri" charset="0"/>
              </a:rPr>
              <a:t>…</a:t>
            </a:r>
            <a:endParaRPr lang="en-US" sz="1800" dirty="0">
              <a:latin typeface="Calibri" charset="0"/>
              <a:ea typeface="Calibri" charset="0"/>
              <a:cs typeface="Calibri" charset="0"/>
            </a:endParaRPr>
          </a:p>
        </p:txBody>
      </p:sp>
    </p:spTree>
    <p:extLst>
      <p:ext uri="{BB962C8B-B14F-4D97-AF65-F5344CB8AC3E}">
        <p14:creationId xmlns:p14="http://schemas.microsoft.com/office/powerpoint/2010/main" val="186436381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p:tmAbs val="0"/>
                                  </p:iterate>
                                  <p:childTnLst>
                                    <p:set>
                                      <p:cBhvr>
                                        <p:cTn id="6" fill="hold"/>
                                        <p:tgtEl>
                                          <p:spTgt spid="116">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1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1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1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16">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116">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116">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iterate>
                                    <p:tmAbs val="0"/>
                                  </p:iterate>
                                  <p:childTnLst>
                                    <p:set>
                                      <p:cBhvr>
                                        <p:cTn id="34" fill="hold"/>
                                        <p:tgtEl>
                                          <p:spTgt spid="116">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iterate>
                                    <p:tmAbs val="0"/>
                                  </p:iterate>
                                  <p:childTnLst>
                                    <p:set>
                                      <p:cBhvr>
                                        <p:cTn id="38" fill="hold"/>
                                        <p:tgtEl>
                                          <p:spTgt spid="11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uiExpand="1" build="p" bldLvl="5"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349248" y="130237"/>
            <a:ext cx="6556502" cy="4787286"/>
          </a:xfrm>
          <a:prstGeom prst="rect">
            <a:avLst/>
          </a:prstGeom>
        </p:spPr>
      </p:pic>
      <p:pic>
        <p:nvPicPr>
          <p:cNvPr id="5" name="Picture 4"/>
          <p:cNvPicPr>
            <a:picLocks noChangeAspect="1"/>
          </p:cNvPicPr>
          <p:nvPr/>
        </p:nvPicPr>
        <p:blipFill>
          <a:blip r:embed="rId4"/>
          <a:stretch>
            <a:fillRect/>
          </a:stretch>
        </p:blipFill>
        <p:spPr>
          <a:xfrm>
            <a:off x="451040" y="1707878"/>
            <a:ext cx="1431147" cy="1275588"/>
          </a:xfrm>
          <a:prstGeom prst="rect">
            <a:avLst/>
          </a:prstGeom>
        </p:spPr>
      </p:pic>
      <p:sp>
        <p:nvSpPr>
          <p:cNvPr id="2" name="Title 1"/>
          <p:cNvSpPr>
            <a:spLocks noGrp="1"/>
          </p:cNvSpPr>
          <p:nvPr>
            <p:ph type="title"/>
          </p:nvPr>
        </p:nvSpPr>
        <p:spPr/>
        <p:txBody>
          <a:bodyPr/>
          <a:lstStyle/>
          <a:p>
            <a:r>
              <a:rPr lang="en-US" dirty="0" smtClean="0"/>
              <a:t>Architecture</a:t>
            </a:r>
            <a:endParaRPr lang="en-US" dirty="0"/>
          </a:p>
        </p:txBody>
      </p:sp>
    </p:spTree>
    <p:extLst>
      <p:ext uri="{BB962C8B-B14F-4D97-AF65-F5344CB8AC3E}">
        <p14:creationId xmlns:p14="http://schemas.microsoft.com/office/powerpoint/2010/main" val="9958094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Kubectl</a:t>
            </a:r>
            <a:endParaRPr lang="en-US" dirty="0"/>
          </a:p>
        </p:txBody>
      </p:sp>
      <p:sp>
        <p:nvSpPr>
          <p:cNvPr id="3" name="Content Placeholder 2"/>
          <p:cNvSpPr>
            <a:spLocks noGrp="1"/>
          </p:cNvSpPr>
          <p:nvPr>
            <p:ph sz="quarter" idx="10"/>
          </p:nvPr>
        </p:nvSpPr>
        <p:spPr/>
        <p:txBody>
          <a:bodyPr/>
          <a:lstStyle/>
          <a:p>
            <a:r>
              <a:rPr lang="en-US" sz="1600" dirty="0" smtClean="0"/>
              <a:t>CLI for running commands against Kubernetes cluster</a:t>
            </a:r>
          </a:p>
          <a:p>
            <a:r>
              <a:rPr lang="en-US" sz="1600" dirty="0" smtClean="0"/>
              <a:t>CRUD Kubernetes resources</a:t>
            </a:r>
          </a:p>
          <a:p>
            <a:r>
              <a:rPr lang="en-US" sz="1600" dirty="0" smtClean="0"/>
              <a:t>	</a:t>
            </a:r>
            <a:r>
              <a:rPr lang="en-US" sz="1600" dirty="0" err="1" smtClean="0"/>
              <a:t>kubectl</a:t>
            </a:r>
            <a:r>
              <a:rPr lang="en-US" sz="1600" dirty="0" smtClean="0"/>
              <a:t> [ create | get | describe | delete ] </a:t>
            </a:r>
            <a:r>
              <a:rPr lang="mr-IN" sz="1600" dirty="0" smtClean="0"/>
              <a:t>–</a:t>
            </a:r>
            <a:r>
              <a:rPr lang="en-US" sz="1600" dirty="0" smtClean="0"/>
              <a:t> f &lt;file&gt; | &lt;resource&gt;</a:t>
            </a:r>
          </a:p>
          <a:p>
            <a:r>
              <a:rPr lang="en-US" sz="1600" dirty="0"/>
              <a:t>	</a:t>
            </a:r>
            <a:r>
              <a:rPr lang="en-US" sz="1600" dirty="0" err="1" smtClean="0"/>
              <a:t>kubectl</a:t>
            </a:r>
            <a:r>
              <a:rPr lang="en-US" sz="1600" dirty="0" smtClean="0"/>
              <a:t> scale </a:t>
            </a:r>
            <a:r>
              <a:rPr lang="mr-IN" sz="1600" dirty="0" smtClean="0"/>
              <a:t>–</a:t>
            </a:r>
            <a:r>
              <a:rPr lang="en-US" sz="1600" dirty="0" err="1" smtClean="0"/>
              <a:t>replicase</a:t>
            </a:r>
            <a:r>
              <a:rPr lang="en-US" sz="1600" dirty="0" smtClean="0"/>
              <a:t>=3 </a:t>
            </a:r>
            <a:r>
              <a:rPr lang="en-US" sz="1600" dirty="0" err="1" smtClean="0"/>
              <a:t>rs</a:t>
            </a:r>
            <a:r>
              <a:rPr lang="en-US" sz="1600" dirty="0" smtClean="0"/>
              <a:t>/&lt;name&gt;</a:t>
            </a:r>
          </a:p>
        </p:txBody>
      </p:sp>
    </p:spTree>
    <p:extLst>
      <p:ext uri="{BB962C8B-B14F-4D97-AF65-F5344CB8AC3E}">
        <p14:creationId xmlns:p14="http://schemas.microsoft.com/office/powerpoint/2010/main" val="105567301"/>
      </p:ext>
    </p:extLst>
  </p:cSld>
  <p:clrMapOvr>
    <a:masterClrMapping/>
  </p:clrMapOvr>
  <p:timing>
    <p:tnLst>
      <p:par>
        <p:cTn id="1" dur="indefinite" restart="never" nodeType="tmRoot"/>
      </p:par>
    </p:tnLst>
  </p:timing>
</p:sld>
</file>

<file path=ppt/theme/theme1.xml><?xml version="1.0" encoding="utf-8"?>
<a:theme xmlns:a="http://schemas.openxmlformats.org/drawingml/2006/main" name="DeckTemplate-AWS-ReInvent-Orange">
  <a:themeElements>
    <a:clrScheme name="Custom 1">
      <a:dk1>
        <a:srgbClr val="474746"/>
      </a:dk1>
      <a:lt1>
        <a:srgbClr val="FFFFFF"/>
      </a:lt1>
      <a:dk2>
        <a:srgbClr val="6D6E6D"/>
      </a:dk2>
      <a:lt2>
        <a:srgbClr val="F8F8F8"/>
      </a:lt2>
      <a:accent1>
        <a:srgbClr val="FF9600"/>
      </a:accent1>
      <a:accent2>
        <a:srgbClr val="00B9FF"/>
      </a:accent2>
      <a:accent3>
        <a:srgbClr val="69E319"/>
      </a:accent3>
      <a:accent4>
        <a:srgbClr val="8C3FFF"/>
      </a:accent4>
      <a:accent5>
        <a:srgbClr val="FF0080"/>
      </a:accent5>
      <a:accent6>
        <a:srgbClr val="999A98"/>
      </a:accent6>
      <a:hlink>
        <a:srgbClr val="00B8FE"/>
      </a:hlink>
      <a:folHlink>
        <a:srgbClr val="8B3EF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lumMod val="50000"/>
          </a:schemeClr>
        </a:solidFill>
        <a:ln>
          <a:noFill/>
        </a:ln>
        <a:effectLst/>
      </a:spPr>
      <a:bodyPr rtlCol="0" anchor="ctr"/>
      <a:lstStyle>
        <a:defPPr algn="ctr">
          <a:defRPr dirty="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WS_Deck_Template.potx" id="{956C5B2E-0233-4212-9383-50A039694C0C}" vid="{0176EEA5-D87D-4097-B356-86DC884F45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26A3D6C04DFD740953BA1B2B9E62D60" ma:contentTypeVersion="0" ma:contentTypeDescription="Create a new document." ma:contentTypeScope="" ma:versionID="26617cd14cd3af163c0e97ff614e520a">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97C89A-FD0C-431E-81F6-90225B937683}">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51A3258A-222C-4488-825E-7520D001FB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705B35A6-8B52-46A5-AE45-B98C6459DC1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AWS-Deck-Template-Dark</Template>
  <TotalTime>1489</TotalTime>
  <Words>620</Words>
  <Application>Microsoft Macintosh PowerPoint</Application>
  <PresentationFormat>On-screen Show (16:9)</PresentationFormat>
  <Paragraphs>105</Paragraphs>
  <Slides>14</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Amazon Ember</vt:lpstr>
      <vt:lpstr>Amazon Ember Light</vt:lpstr>
      <vt:lpstr>Calibri</vt:lpstr>
      <vt:lpstr>Helvetica</vt:lpstr>
      <vt:lpstr>Helvetica Light</vt:lpstr>
      <vt:lpstr>Lucida Console</vt:lpstr>
      <vt:lpstr>Roboto Condensed</vt:lpstr>
      <vt:lpstr>Roboto Condensed Light</vt:lpstr>
      <vt:lpstr>Arial</vt:lpstr>
      <vt:lpstr>DeckTemplate-AWS-ReInvent-Orange</vt:lpstr>
      <vt:lpstr>PowerPoint Presentation</vt:lpstr>
      <vt:lpstr>PowerPoint Presentation</vt:lpstr>
      <vt:lpstr>PowerPoint Presentation</vt:lpstr>
      <vt:lpstr>What is Kubernetes?</vt:lpstr>
      <vt:lpstr>What is Kubernetes?</vt:lpstr>
      <vt:lpstr>Kubernetes Concepts</vt:lpstr>
      <vt:lpstr>Kubernetes Concepts - Developer</vt:lpstr>
      <vt:lpstr>Architecture</vt:lpstr>
      <vt:lpstr>Kubectl</vt:lpstr>
      <vt:lpstr>Minikube</vt:lpstr>
      <vt:lpstr>Kubernetes on AWS – Getting Started</vt:lpstr>
      <vt:lpstr>Kubernetes Scheduling Algorithm</vt:lpstr>
      <vt:lpstr>RESIZING ASSETS</vt:lpstr>
      <vt:lpstr>PowerPoint Presentation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96</cp:revision>
  <dcterms:created xsi:type="dcterms:W3CDTF">2016-10-31T14:45:46Z</dcterms:created>
  <dcterms:modified xsi:type="dcterms:W3CDTF">2017-10-20T23:07:16Z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0x010100D26A3D6C04DFD740953BA1B2B9E62D60</vt:lpwstr>
  </property>
</Properties>
</file>

<file path=docProps/thumbnail.jpeg>
</file>